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4" r:id="rId2"/>
    <p:sldId id="301" r:id="rId3"/>
    <p:sldId id="285" r:id="rId4"/>
    <p:sldId id="257" r:id="rId5"/>
    <p:sldId id="287" r:id="rId6"/>
    <p:sldId id="290" r:id="rId7"/>
    <p:sldId id="286" r:id="rId8"/>
    <p:sldId id="302" r:id="rId9"/>
    <p:sldId id="319" r:id="rId10"/>
    <p:sldId id="305" r:id="rId11"/>
    <p:sldId id="310" r:id="rId12"/>
    <p:sldId id="320" r:id="rId13"/>
    <p:sldId id="307" r:id="rId14"/>
    <p:sldId id="311" r:id="rId15"/>
    <p:sldId id="313" r:id="rId16"/>
    <p:sldId id="312" r:id="rId17"/>
    <p:sldId id="315" r:id="rId18"/>
    <p:sldId id="317" r:id="rId19"/>
    <p:sldId id="318" r:id="rId20"/>
    <p:sldId id="321" r:id="rId21"/>
    <p:sldId id="323" r:id="rId22"/>
    <p:sldId id="326" r:id="rId23"/>
    <p:sldId id="324" r:id="rId24"/>
    <p:sldId id="309" r:id="rId25"/>
    <p:sldId id="327" r:id="rId26"/>
  </p:sldIdLst>
  <p:sldSz cx="9144000" cy="5143500" type="screen16x9"/>
  <p:notesSz cx="9144000" cy="5143500"/>
  <p:embeddedFontLst>
    <p:embeddedFont>
      <p:font typeface="Titillium Web" panose="00000500000000000000" pitchFamily="2" charset="0"/>
      <p:regular r:id="rId28"/>
      <p:bold r:id="rId29"/>
    </p:embeddedFont>
  </p:embeddedFont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035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94" autoAdjust="0"/>
  </p:normalViewPr>
  <p:slideViewPr>
    <p:cSldViewPr>
      <p:cViewPr varScale="1">
        <p:scale>
          <a:sx n="112" d="100"/>
          <a:sy n="112" d="100"/>
        </p:scale>
        <p:origin x="139" y="72"/>
      </p:cViewPr>
      <p:guideLst>
        <p:guide orient="horz" pos="214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case NPZ model: also explain research topic - also how to access VSC </a:t>
            </a:r>
            <a:r>
              <a:rPr lang="en-US" dirty="0" err="1" smtClean="0"/>
              <a:t>rstudio</a:t>
            </a:r>
            <a:endParaRPr lang="en-US" dirty="0" smtClean="0"/>
          </a:p>
          <a:p>
            <a:r>
              <a:rPr lang="en-US" dirty="0" smtClean="0"/>
              <a:t>ETN: mention training to COST, thanks to VSC access to machine that gives access to a machine. </a:t>
            </a:r>
            <a:r>
              <a:rPr lang="en-US" dirty="0" err="1" smtClean="0"/>
              <a:t>Rstudio</a:t>
            </a:r>
            <a:r>
              <a:rPr lang="en-US" dirty="0" smtClean="0"/>
              <a:t> server</a:t>
            </a:r>
          </a:p>
          <a:p>
            <a:r>
              <a:rPr lang="en-US" dirty="0" smtClean="0"/>
              <a:t>outlook for the future: SUMES, </a:t>
            </a:r>
            <a:r>
              <a:rPr lang="en-US" dirty="0" err="1" smtClean="0"/>
              <a:t>mariculture</a:t>
            </a:r>
            <a:r>
              <a:rPr lang="en-US" dirty="0" smtClean="0"/>
              <a:t> heat maps (link to data products of George),...</a:t>
            </a:r>
          </a:p>
          <a:p>
            <a:r>
              <a:rPr lang="en-US" dirty="0" smtClean="0"/>
              <a:t>data explorer demonstration</a:t>
            </a:r>
          </a:p>
          <a:p>
            <a:r>
              <a:rPr lang="en-US" dirty="0" smtClean="0"/>
              <a:t>link with DTO - mention that developments will not be done independently. DTO will be independent of HPC infrastructure. Could be VSC or </a:t>
            </a:r>
            <a:r>
              <a:rPr lang="en-US" dirty="0" err="1" smtClean="0"/>
              <a:t>EuroHPC</a:t>
            </a:r>
            <a:r>
              <a:rPr lang="en-US" dirty="0" smtClean="0"/>
              <a:t>,... to be decided how much will be run on VSC itself.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4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72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9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5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case NPZ model: also explain research topic - also how to access VSC </a:t>
            </a:r>
            <a:r>
              <a:rPr lang="en-US" dirty="0" err="1" smtClean="0"/>
              <a:t>rstudio</a:t>
            </a:r>
            <a:endParaRPr lang="en-US" dirty="0" smtClean="0"/>
          </a:p>
          <a:p>
            <a:r>
              <a:rPr lang="en-US" dirty="0" smtClean="0"/>
              <a:t>ETN: mention training to COST, thanks to VSC access to machine that gives access to a machine. </a:t>
            </a:r>
            <a:r>
              <a:rPr lang="en-US" dirty="0" err="1" smtClean="0"/>
              <a:t>Rstudio</a:t>
            </a:r>
            <a:r>
              <a:rPr lang="en-US" dirty="0" smtClean="0"/>
              <a:t> server</a:t>
            </a:r>
          </a:p>
          <a:p>
            <a:r>
              <a:rPr lang="en-US" dirty="0" smtClean="0"/>
              <a:t>outlook for the future: SUMES, </a:t>
            </a:r>
            <a:r>
              <a:rPr lang="en-US" dirty="0" err="1" smtClean="0"/>
              <a:t>mariculture</a:t>
            </a:r>
            <a:r>
              <a:rPr lang="en-US" dirty="0" smtClean="0"/>
              <a:t> heat maps (link to data products of George),...</a:t>
            </a:r>
          </a:p>
          <a:p>
            <a:r>
              <a:rPr lang="en-US" dirty="0" smtClean="0"/>
              <a:t>data explorer demonstration</a:t>
            </a:r>
          </a:p>
          <a:p>
            <a:r>
              <a:rPr lang="en-US" dirty="0" smtClean="0"/>
              <a:t>link with DTO - mention that developments will not be done independently. DTO will be independent of HPC infrastructure. Could be VSC or </a:t>
            </a:r>
            <a:r>
              <a:rPr lang="en-US" dirty="0" err="1" smtClean="0"/>
              <a:t>EuroHPC</a:t>
            </a:r>
            <a:r>
              <a:rPr lang="en-US" dirty="0" smtClean="0"/>
              <a:t>,... to be decided how much will be run on VSC itself.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79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5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84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4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18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88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2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29E94514-A659-43FF-A3D7-BFD8232FF2E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289C8BD-CBA6-4F16-96A6-5AC470520CF2}"/>
              </a:ext>
            </a:extLst>
          </p:cNvPr>
          <p:cNvGrpSpPr/>
          <p:nvPr/>
        </p:nvGrpSpPr>
        <p:grpSpPr>
          <a:xfrm>
            <a:off x="0" y="5081760"/>
            <a:ext cx="9144000" cy="61740"/>
            <a:chOff x="0" y="5081760"/>
            <a:chExt cx="9144000" cy="61740"/>
          </a:xfrm>
        </p:grpSpPr>
        <p:sp>
          <p:nvSpPr>
            <p:cNvPr id="3" name="Rectangle 9">
              <a:extLst>
                <a:ext uri="{1605C43C-DFD3-4B1B-BAE3-C462662225D5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5CEF963-4218-428F-A65C-CEF4189CCC57}"/>
                </a:ext>
              </a:extLst>
            </p:cNvPr>
            <p:cNvSpPr/>
            <p:nvPr/>
          </p:nvSpPr>
          <p:spPr>
            <a:xfrm>
              <a:off x="0" y="5081760"/>
              <a:ext cx="1840874" cy="61739"/>
            </a:xfrm>
            <a:prstGeom prst="rect">
              <a:avLst/>
            </a:prstGeom>
            <a:solidFill>
              <a:srgbClr val="0E4F8C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4" name="Rectangle 10">
              <a:extLst>
                <a:ext uri="{DB0B4FDD-3EC8-4A32-AF71-0D429B70C979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9B0CB0E-8BC6-4EE6-8F4A-0E05FF9C027D}"/>
                </a:ext>
              </a:extLst>
            </p:cNvPr>
            <p:cNvSpPr/>
            <p:nvPr/>
          </p:nvSpPr>
          <p:spPr>
            <a:xfrm>
              <a:off x="1780504" y="5081760"/>
              <a:ext cx="1840874" cy="61739"/>
            </a:xfrm>
            <a:prstGeom prst="rect">
              <a:avLst/>
            </a:prstGeom>
            <a:solidFill>
              <a:srgbClr val="F1592C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5" name="Rectangle 11">
              <a:extLst>
                <a:ext uri="{33C6AA21-1684-48F0-AD1E-A4B4138F1591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E4213BB-6A35-4395-BA70-72E50F1F91EF}"/>
                </a:ext>
              </a:extLst>
            </p:cNvPr>
            <p:cNvSpPr/>
            <p:nvPr/>
          </p:nvSpPr>
          <p:spPr>
            <a:xfrm>
              <a:off x="3621378" y="5081760"/>
              <a:ext cx="1840874" cy="61739"/>
            </a:xfrm>
            <a:prstGeom prst="rect">
              <a:avLst/>
            </a:prstGeom>
            <a:solidFill>
              <a:srgbClr val="008F4C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6" name="Rectangle 12">
              <a:extLst>
                <a:ext uri="{2786C298-A08F-464E-BEB1-6DB46273212A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ED00B48-955E-4FC3-BF79-D51389B39858}"/>
                </a:ext>
              </a:extLst>
            </p:cNvPr>
            <p:cNvSpPr/>
            <p:nvPr/>
          </p:nvSpPr>
          <p:spPr>
            <a:xfrm>
              <a:off x="5462252" y="5081760"/>
              <a:ext cx="1840874" cy="61739"/>
            </a:xfrm>
            <a:prstGeom prst="rect">
              <a:avLst/>
            </a:prstGeom>
            <a:solidFill>
              <a:srgbClr val="F79548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7" name="Rectangle 13">
              <a:extLst>
                <a:ext uri="{2309AC9F-0989-4961-BE66-E3723CEE1469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3BA321C-CC41-484D-82F7-7A5798E40946}"/>
                </a:ext>
              </a:extLst>
            </p:cNvPr>
            <p:cNvSpPr/>
            <p:nvPr/>
          </p:nvSpPr>
          <p:spPr>
            <a:xfrm>
              <a:off x="7303126" y="5081760"/>
              <a:ext cx="1840874" cy="61739"/>
            </a:xfrm>
            <a:prstGeom prst="rect">
              <a:avLst/>
            </a:prstGeom>
            <a:solidFill>
              <a:srgbClr val="00B0AD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</p:grpSp>
      <p:grpSp>
        <p:nvGrpSpPr>
          <p:cNvPr id="8" name="Group 14">
            <a:extLst>
              <a:ext uri="{18AF3F4B-EEBC-4682-9776-D24CDB1D901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13A150A-5DB0-4FEA-8B11-A891E2532EBF}"/>
              </a:ext>
            </a:extLst>
          </p:cNvPr>
          <p:cNvGrpSpPr/>
          <p:nvPr/>
        </p:nvGrpSpPr>
        <p:grpSpPr>
          <a:xfrm>
            <a:off x="0" y="0"/>
            <a:ext cx="9144000" cy="61740"/>
            <a:chOff x="0" y="5081760"/>
            <a:chExt cx="9144000" cy="61740"/>
          </a:xfrm>
        </p:grpSpPr>
        <p:sp>
          <p:nvSpPr>
            <p:cNvPr id="9" name="Rectangle 15">
              <a:extLst>
                <a:ext uri="{7F84E9C4-0176-4308-9A70-61B73FF1377E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F9B7BAB-2B6C-47E6-9714-4D92EED64DA3}"/>
                </a:ext>
              </a:extLst>
            </p:cNvPr>
            <p:cNvSpPr/>
            <p:nvPr/>
          </p:nvSpPr>
          <p:spPr>
            <a:xfrm>
              <a:off x="0" y="5081760"/>
              <a:ext cx="1840874" cy="61739"/>
            </a:xfrm>
            <a:prstGeom prst="rect">
              <a:avLst/>
            </a:prstGeom>
            <a:solidFill>
              <a:srgbClr val="0E4F8C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10" name="Rectangle 16">
              <a:extLst>
                <a:ext uri="{22F89489-BF52-4E4E-B380-7D4192914DB4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8518EE1-DEBC-4C3B-9F0B-9615C2714BD2}"/>
                </a:ext>
              </a:extLst>
            </p:cNvPr>
            <p:cNvSpPr/>
            <p:nvPr/>
          </p:nvSpPr>
          <p:spPr>
            <a:xfrm>
              <a:off x="1780504" y="5081760"/>
              <a:ext cx="1840874" cy="61739"/>
            </a:xfrm>
            <a:prstGeom prst="rect">
              <a:avLst/>
            </a:prstGeom>
            <a:solidFill>
              <a:srgbClr val="F1592C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11" name="Rectangle 17">
              <a:extLst>
                <a:ext uri="{4D9803F2-55FA-46B6-A20F-4A7E5B278181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7066042-7431-412E-A34C-E4A81DFEABE5}"/>
                </a:ext>
              </a:extLst>
            </p:cNvPr>
            <p:cNvSpPr/>
            <p:nvPr/>
          </p:nvSpPr>
          <p:spPr>
            <a:xfrm>
              <a:off x="3621378" y="5081760"/>
              <a:ext cx="1840874" cy="61739"/>
            </a:xfrm>
            <a:prstGeom prst="rect">
              <a:avLst/>
            </a:prstGeom>
            <a:solidFill>
              <a:srgbClr val="008F4C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12" name="Rectangle 18">
              <a:extLst>
                <a:ext uri="{A5002C53-2871-4999-A232-81238CFB8E52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0C45A49-C74B-45D9-90E7-B428AA607A73}"/>
                </a:ext>
              </a:extLst>
            </p:cNvPr>
            <p:cNvSpPr/>
            <p:nvPr/>
          </p:nvSpPr>
          <p:spPr>
            <a:xfrm>
              <a:off x="5462252" y="5081760"/>
              <a:ext cx="1840874" cy="61739"/>
            </a:xfrm>
            <a:prstGeom prst="rect">
              <a:avLst/>
            </a:prstGeom>
            <a:solidFill>
              <a:srgbClr val="F79548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13" name="Rectangle 19">
              <a:extLst>
                <a:ext uri="{0AC591FB-91D5-4EE2-9310-5BC47BDF3C8B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518684B-046D-44AB-8452-C8C0AD93ABE2}"/>
                </a:ext>
              </a:extLst>
            </p:cNvPr>
            <p:cNvSpPr/>
            <p:nvPr/>
          </p:nvSpPr>
          <p:spPr>
            <a:xfrm>
              <a:off x="7303126" y="5081760"/>
              <a:ext cx="1840874" cy="61739"/>
            </a:xfrm>
            <a:prstGeom prst="rect">
              <a:avLst/>
            </a:prstGeom>
            <a:solidFill>
              <a:srgbClr val="00B0AD"/>
            </a:solidFill>
            <a:ln w="25400" cap="flat">
              <a:noFill/>
              <a:prstDash val="solid"/>
            </a:ln>
          </p:spPr>
          <p:txBody>
            <a:bodyPr vert="horz" rtlCol="0" anchor="ctr"/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 spc="0" baseline="0" dirty="0">
                  <a:ln>
                    <a:noFill/>
                  </a:ln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</p:grpSp>
      <p:sp>
        <p:nvSpPr>
          <p:cNvPr id="14" name="Text Placeholder 29">
            <a:extLst>
              <a:ext uri="{5AAC89B5-F261-4FB1-A6C9-B7B2F5A1E4C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ED9459A-8DDD-4BAA-A13F-39A093FF29F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331913" y="555525"/>
            <a:ext cx="6480174" cy="1439862"/>
          </a:xfrm>
          <a:prstGeom prst="rect">
            <a:avLst/>
          </a:prstGeom>
        </p:spPr>
        <p:txBody>
          <a:bodyPr rtlCol="0"/>
          <a:lstStyle>
            <a:lvl1pPr marL="0" lvl="0" indent="0" algn="ctr">
              <a:spcBef>
                <a:spcPts val="0"/>
              </a:spcBef>
              <a:buNone/>
              <a:defRPr lang="en-US" sz="4800" b="1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This is your</a:t>
            </a:r>
          </a:p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5" name="Text Placeholder 29">
            <a:extLst>
              <a:ext uri="{3003A6F9-6839-42E6-9743-C7B5D7CF119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4B0917D-FCE7-436D-8782-EC75025A2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1639" y="4101348"/>
            <a:ext cx="6552728" cy="479929"/>
          </a:xfrm>
          <a:prstGeom prst="rect">
            <a:avLst/>
          </a:prstGeom>
        </p:spPr>
        <p:txBody>
          <a:bodyPr rtlCol="0"/>
          <a:lstStyle>
            <a:lvl1pPr marL="0" lvl="0" indent="0" algn="ctr">
              <a:spcBef>
                <a:spcPts val="0"/>
              </a:spcBef>
              <a:buNone/>
              <a:defRPr lang="en-US" sz="2800" b="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Event Title | Place and Data | Presenter</a:t>
            </a:r>
          </a:p>
        </p:txBody>
      </p:sp>
      <p:pic>
        <p:nvPicPr>
          <p:cNvPr id="16" name="Picture 3">
            <a:extLst>
              <a:ext uri="{66A447E2-35AB-4ED2-B1BB-3BD44717C14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61142F2-9255-4341-9E68-BD92A8293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1536" y="2486316"/>
            <a:ext cx="2009278" cy="981596"/>
          </a:xfrm>
          <a:prstGeom prst="rect">
            <a:avLst/>
          </a:prstGeom>
          <a:noFill/>
        </p:spPr>
      </p:pic>
      <p:sp>
        <p:nvSpPr>
          <p:cNvPr id="17" name="Picture Placeholder 34">
            <a:extLst>
              <a:ext uri="{74ED8611-025B-4033-9280-CD8791F1214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562CF4F-BCD7-454C-9FC7-C45214D83FA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691680" y="2571750"/>
            <a:ext cx="1295400" cy="809625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2780" baseline="0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8" name="Picture Placeholder 34">
            <a:extLst>
              <a:ext uri="{033CA2A5-B925-47E9-8604-EB1F093C769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8C16B34-EA3C-4B8B-898B-3048692FDB8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6084168" y="2573056"/>
            <a:ext cx="1295400" cy="809625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2780" baseline="0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C23BA7C4-8E60-4A5B-84BD-C662C18B4D82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EF722C68-96B7-4413-9FAF-E03CC5A4FB3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09C5885-A245-4AE1-B408-134FB43EE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3E9D3778-48B6-476E-AC1C-C0901C8BD1E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6777137-E4D0-4B02-98EC-C1BF65A1735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95536" y="542000"/>
            <a:ext cx="5472607" cy="1381677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In one, two or three columns</a:t>
            </a:r>
          </a:p>
        </p:txBody>
      </p:sp>
      <p:sp>
        <p:nvSpPr>
          <p:cNvPr id="4" name="Text Placeholder 21">
            <a:extLst>
              <a:ext uri="{C632FE4B-BCDB-4028-997C-6FB73B2EB24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890A8D0-4647-46DE-BE55-F79449AA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2067694"/>
            <a:ext cx="2448272" cy="1296144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2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 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Text Placeholder 21">
            <a:extLst>
              <a:ext uri="{322611FC-5147-4AAD-AE87-B1111EFACAE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2AA9D54-ACFB-4C41-B271-C677CB5590D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98454" y="3507854"/>
            <a:ext cx="2448272" cy="1296144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2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 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 Placeholder 21">
            <a:extLst>
              <a:ext uri="{2943C217-475B-436A-A029-5BCADD4C64D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D17CFFD-EDB5-4E58-8D6E-23EB5E74F7A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85821" y="3507854"/>
            <a:ext cx="2448272" cy="1296144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2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 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21">
            <a:extLst>
              <a:ext uri="{B8F61283-FDDC-486A-931B-2E4B99B94C0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20909C9-E052-41AE-9DBC-747805FD416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383868" y="2063329"/>
            <a:ext cx="2448272" cy="1296144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2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 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21">
            <a:extLst>
              <a:ext uri="{AAA7EF82-F51C-47DD-AB4F-E7F3862665A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B92B003-DC8D-439F-808F-2C33EDEA227A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6372200" y="2063329"/>
            <a:ext cx="2448272" cy="1296144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2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 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1">
            <a:extLst>
              <a:ext uri="{BDBD05AF-CF3C-48ED-8E2D-2B73097D38F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E78E1CB-9861-4569-89C4-A77216709BD1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6372200" y="3525004"/>
            <a:ext cx="2448272" cy="1296144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2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 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2EB556A9-6411-47D5-9F75-1BD4E7A45998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4;p15">
            <a:extLst>
              <a:ext uri="{10A9B504-45F6-4F29-995C-95962E0596B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72024CE-4A8A-4E7A-AE8A-03DAC73664C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xfrm>
            <a:off x="8480585" y="4749851"/>
            <a:ext cx="548699" cy="393600"/>
          </a:xfrm>
          <a:prstGeom prst="rect">
            <a:avLst/>
          </a:prstGeom>
        </p:spPr>
        <p:txBody>
          <a:bodyPr spcFirstLastPara="1" vert="horz" wrap="square" lIns="0" tIns="0" rIns="0" bIns="0" rtlCol="0" anchor="ctr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2AADC67-F8EC-452F-9AEB-C7ED2E506034}" type="slidenum">
              <a:t>‹#›</a:t>
            </a:fld>
            <a:endParaRPr lang="en" sz="1800" b="0" i="0" u="none" strike="noStrike" cap="none" spc="0" baseline="0" dirty="0">
              <a:ln>
                <a:noFill/>
              </a:ln>
              <a:solidFill>
                <a:srgbClr val="FFFFFF"/>
              </a:solidFill>
              <a:latin typeface="Titillium Web"/>
            </a:endParaRPr>
          </a:p>
        </p:txBody>
      </p:sp>
      <p:pic>
        <p:nvPicPr>
          <p:cNvPr id="3" name="Picture 10">
            <a:extLst>
              <a:ext uri="{77466124-C286-4E97-9A93-C4F850178A6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859B19C-8E3F-4F17-9E16-28B3A5F20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4" name="Picture Placeholder 16">
            <a:extLst>
              <a:ext uri="{67D6B9C3-C185-49F4-B512-95E6E6E5357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3DAF9A3-2D78-42ED-8F55-A3C6241F3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43350" y="0"/>
            <a:ext cx="5200650" cy="514350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+mn-lt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" name="Text Placeholder 15">
            <a:extLst>
              <a:ext uri="{35DD7398-F03E-4061-87DB-6CB461633E1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230DE8C-C515-4E7E-BC3A-F156DEA6929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95536" y="483518"/>
            <a:ext cx="3096344" cy="2304255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600" baseline="0" dirty="0">
                <a:solidFill>
                  <a:srgbClr val="008F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 picture is worth a thousand words</a:t>
            </a:r>
          </a:p>
        </p:txBody>
      </p:sp>
      <p:sp>
        <p:nvSpPr>
          <p:cNvPr id="6" name="Text Placeholder 19">
            <a:extLst>
              <a:ext uri="{58537305-E2FE-438F-BFBE-01C34FE4C05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FC81F77-AB70-4EDC-B1FA-CC853E48BA3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95536" y="2859782"/>
            <a:ext cx="3240359" cy="1872208"/>
          </a:xfrm>
          <a:prstGeom prst="rect">
            <a:avLst/>
          </a:prstGeom>
        </p:spPr>
        <p:txBody>
          <a:bodyPr rtlCol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00000"/>
              <a:buFont typeface="Arial"/>
              <a:buNone/>
              <a:defRPr lang="en-US" sz="1800" baseline="0" dirty="0">
                <a:solidFill>
                  <a:srgbClr val="65617D"/>
                </a:solidFill>
                <a:latin typeface="+mn-lt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22222"/>
              <a:buFont typeface="Arial"/>
              <a:buNone/>
            </a:pPr>
            <a:r>
              <a:rPr lang="en-US" sz="1800" dirty="0" err="1">
                <a:latin typeface="+mn-lt"/>
              </a:rPr>
              <a:t>Lorem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ipsum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Lorem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ipsum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22222"/>
              <a:buFont typeface="Arial"/>
              <a:buNone/>
            </a:pPr>
            <a:r>
              <a:rPr lang="en-US" sz="1800" dirty="0" err="1">
                <a:latin typeface="+mn-lt"/>
              </a:rPr>
              <a:t>Lorem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ipsum</a:t>
            </a:r>
            <a:r>
              <a:rPr lang="en-US" sz="1800" dirty="0">
                <a:latin typeface="+mn-lt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22222"/>
              <a:buFont typeface="Arial"/>
              <a:buNone/>
            </a:pPr>
            <a:r>
              <a:rPr lang="en-US" sz="1800" dirty="0" err="1">
                <a:latin typeface="+mn-lt"/>
              </a:rPr>
              <a:t>Lorem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ipsum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22222"/>
              <a:buFont typeface="Arial"/>
              <a:buNone/>
            </a:pPr>
            <a:r>
              <a:rPr lang="en-US" sz="1800" dirty="0" err="1">
                <a:latin typeface="+mn-lt"/>
              </a:rPr>
              <a:t>Lorem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ipsum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22222"/>
              <a:buFont typeface="Arial"/>
              <a:buNone/>
            </a:pPr>
            <a:r>
              <a:rPr lang="en-US" sz="1800" dirty="0" err="1">
                <a:latin typeface="+mn-lt"/>
              </a:rPr>
              <a:t>Lorem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ipsum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>
              <a:latin typeface="Titillium Web"/>
            </a:endParaRPr>
          </a:p>
        </p:txBody>
      </p:sp>
    </p:spTree>
    <p:extLst>
      <p:ext uri="{DDF32EB5-83D0-4F79-B0E0-33109A7EAC1C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B885FDB-A7AD-45B4-9BD0-2DE62F9E360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0FAA19C-89CD-40EB-8B0A-335BEF9F8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Picture Placeholder 16">
            <a:extLst>
              <a:ext uri="{99020B02-C4F6-4E71-9964-C0591114A67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47500D7-7097-4D83-BEFF-AFCC5C74716C}"/>
              </a:ext>
            </a:extLst>
          </p:cNvPr>
          <p:cNvSpPr>
            <a:spLocks noGrp="1"/>
          </p:cNvSpPr>
          <p:nvPr>
            <p:ph type="pic"/>
          </p:nvPr>
        </p:nvSpPr>
        <p:spPr>
          <a:xfrm>
            <a:off x="467544" y="2283718"/>
            <a:ext cx="2664296" cy="2632769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15">
            <a:extLst>
              <a:ext uri="{62721A99-CAF5-4C2F-84B0-B705904558A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B70CCEE-E573-4C6D-8F39-04AD8450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555525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6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A picture is worth a thousand words</a:t>
            </a:r>
          </a:p>
        </p:txBody>
      </p:sp>
      <p:sp>
        <p:nvSpPr>
          <p:cNvPr id="5" name="Picture Placeholder 16">
            <a:extLst>
              <a:ext uri="{6BF1A0AB-F8BA-4B15-A9E5-5BCEA1467A8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ED4A677-6BE4-44B2-A7B4-36F900D7DC5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347864" y="2283718"/>
            <a:ext cx="2664296" cy="2632769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Picture Placeholder 16">
            <a:extLst>
              <a:ext uri="{E87DF4D2-4602-451E-988E-DDF49F017B6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95A4886-CC23-44F4-8475-5D0833BDBF5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6227018" y="2283718"/>
            <a:ext cx="2664296" cy="2632769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Text Placeholder 21">
            <a:extLst>
              <a:ext uri="{728D8851-60A5-475A-B83B-7D9C35424A5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7214997-EDD3-4CEE-9F08-5B2E532D58E0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67544" y="1347614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8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An idea can be conveyed with a still image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EE9108B7-756E-4BFE-BB40-DA46BDB66C97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BAD2B73F-97C2-4961-A4D5-D7AC6B8E1FB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BD85240-8024-40CD-BBC4-4FC963F76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4C5FB183-C522-43BB-AC48-E62D692EDE2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DFB91D8-E35F-458D-9F5B-CB2527FFE8C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7544" y="555525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6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A picture is worth a thousand word</a:t>
            </a:r>
          </a:p>
        </p:txBody>
      </p:sp>
      <p:sp>
        <p:nvSpPr>
          <p:cNvPr id="4" name="Picture Placeholder 16">
            <a:extLst>
              <a:ext uri="{23FBF958-F493-45A3-B36B-4C41312E401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D90A237-5699-4683-827F-C0DEF7A52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5284" y="2211710"/>
            <a:ext cx="3457673" cy="259906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" name="Picture Placeholder 16">
            <a:extLst>
              <a:ext uri="{0FAD8603-BC5B-498A-BC51-96370EAB7E0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46F0CEF-B08E-4E26-8CF8-35506B05F0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71338" y="2211710"/>
            <a:ext cx="3452589" cy="259906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Text Placeholder 21">
            <a:extLst>
              <a:ext uri="{78ED9308-F55C-4184-A784-25C08F6338F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EE263EB-298B-40BD-8DC0-8C1D4C7B4D9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7544" y="1347614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8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An idea can be conveyed with a still image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669E9F6E-874D-425F-A5C8-1EB16A7FBD9F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A6F09B3F-9CD1-4D3F-B928-EE9C0B94783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534D3DD-F9BB-4C02-B3F9-88BC77F3B3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5872B1A9-DC69-483A-8876-F608714931D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A123406-C93A-4E62-86BF-8D6816D5126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7544" y="555525"/>
            <a:ext cx="4464495" cy="1152127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6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A picture is worth a thousand words</a:t>
            </a:r>
          </a:p>
        </p:txBody>
      </p:sp>
      <p:sp>
        <p:nvSpPr>
          <p:cNvPr id="4" name="Picture Placeholder 16">
            <a:extLst>
              <a:ext uri="{EAD9B3EC-296D-4202-8BDF-F1CA4A6C75B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F7100CD-BDC3-45E1-B27E-7BD35C355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65091" y="339501"/>
            <a:ext cx="3452589" cy="221319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" name="Picture Placeholder 16">
            <a:extLst>
              <a:ext uri="{10236D4D-14B4-49E7-A5B9-B78DD39CBC3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E60CBD3-133D-44F5-A078-1210F5B480F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364088" y="2571750"/>
            <a:ext cx="3452589" cy="221319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Text Placeholder 21">
            <a:extLst>
              <a:ext uri="{C73AB489-6A9B-49BD-A143-BF68878D39F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CDF2B99-9BEE-437A-A55B-EAE604D8DAC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7544" y="1851669"/>
            <a:ext cx="4464495" cy="2664296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8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An idea can be conveyed with a still image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4F88EF92-965E-44B4-9DC8-6A0A00B385C1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CABB9B15-7C96-4AB8-A4F2-ABB3F8063F9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9B084B3-4739-4CE3-BD72-3AC37A87DF91}"/>
              </a:ext>
            </a:extLst>
          </p:cNvPr>
          <p:cNvSpPr>
            <a:spLocks noGrp="1"/>
          </p:cNvSpPr>
          <p:nvPr>
            <p:ph type="pic"/>
          </p:nvPr>
        </p:nvSpPr>
        <p:spPr>
          <a:xfrm>
            <a:off x="0" y="0"/>
            <a:ext cx="9143999" cy="514350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  <a:p>
            <a:endParaRPr lang="en-US" dirty="0"/>
          </a:p>
        </p:txBody>
      </p:sp>
      <p:sp>
        <p:nvSpPr>
          <p:cNvPr id="3" name="Text Placeholder 15">
            <a:extLst>
              <a:ext uri="{8411D8C3-7EFE-44D6-9659-CCC5484921C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77DBDE7-5753-480A-88F3-689EE5429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1131590"/>
            <a:ext cx="5328592" cy="936104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800" b="1" i="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it-IT" baseline="0" dirty="0"/>
              <a:t>Use big image.</a:t>
            </a:r>
          </a:p>
        </p:txBody>
      </p:sp>
      <p:sp>
        <p:nvSpPr>
          <p:cNvPr id="4" name="Text Placeholder 21">
            <a:extLst>
              <a:ext uri="{17C6BFBF-37DD-4DC0-86EE-652F05E2B0B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D2B7034-FB8C-4B92-806C-1665F7C8D2D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7544" y="720080"/>
            <a:ext cx="4464495" cy="41151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80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Want big effect?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DCDD7EF0-55EE-46E8-8B26-B4E86AFE8BA2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BDF7E026-E87F-4388-97C6-546B621D2F2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D782BCF-AAF4-4F00-B6D4-40EA50BA7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E7656E59-8998-47A7-BBBB-8D0F7B0836A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E9D82BF-3CE4-4A58-ACFE-D1E9AD56D55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7544" y="555525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6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And tables to compare data</a:t>
            </a:r>
          </a:p>
        </p:txBody>
      </p:sp>
      <p:sp>
        <p:nvSpPr>
          <p:cNvPr id="4" name="Table Placeholder 2">
            <a:extLst>
              <a:ext uri="{94FAE249-1399-4EC5-9676-1C4D3A0E04D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77755FA-16CA-49A4-9504-717FA3E159D6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68313" y="1635124"/>
            <a:ext cx="8135937" cy="3024857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solidFill>
                  <a:srgbClr val="65617D"/>
                </a:solidFill>
                <a:latin typeface="Titillium Web"/>
              </a:defRPr>
            </a:lvl1pPr>
          </a:lstStyle>
          <a:p>
            <a:r>
              <a:rPr lang="en-US" dirty="0"/>
              <a:t>table</a:t>
            </a:r>
          </a:p>
        </p:txBody>
      </p:sp>
    </p:spTree>
    <p:extLst>
      <p:ext uri="{986B12AA-9B00-408A-90C8-989D46272C43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81CA620C-FE98-4188-8166-B39689A94DC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6D0FAC2-D0F6-4ED0-BBDF-5A0A818483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9">
            <a:extLst>
              <a:ext uri="{8DAB4DDC-55FC-4E76-AA12-89D8E35E8D2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9A0C93E-8D40-45AB-A72D-5E2CB35B234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3568" y="2643758"/>
            <a:ext cx="4464495" cy="432048"/>
          </a:xfrm>
          <a:prstGeom prst="rect">
            <a:avLst/>
          </a:prstGeom>
        </p:spPr>
        <p:txBody>
          <a:bodyPr rtlCol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00000"/>
              <a:buFont typeface="Arial"/>
              <a:buNone/>
              <a:defRPr lang="en-US" sz="1800" baseline="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latin typeface="Titillium Web"/>
              </a:rPr>
              <a:t>It is a lot of users</a:t>
            </a:r>
          </a:p>
        </p:txBody>
      </p:sp>
      <p:sp>
        <p:nvSpPr>
          <p:cNvPr id="4" name="Text Placeholder 19">
            <a:extLst>
              <a:ext uri="{01C42E41-ACFF-4E93-A076-BF8079ABEDF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89B58DE-A4DC-4D43-BBCD-9CDA9131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568" y="4083918"/>
            <a:ext cx="4464495" cy="432048"/>
          </a:xfrm>
          <a:prstGeom prst="rect">
            <a:avLst/>
          </a:prstGeom>
        </p:spPr>
        <p:txBody>
          <a:bodyPr rtlCol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4F8C"/>
              </a:buClr>
              <a:buSzPct val="100000"/>
              <a:buFont typeface="Arial"/>
              <a:buNone/>
              <a:defRPr lang="en-US" sz="1800" baseline="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400" dirty="0">
                <a:latin typeface="Titillium Web"/>
              </a:rPr>
              <a:t>Full success</a:t>
            </a:r>
          </a:p>
        </p:txBody>
      </p:sp>
      <p:sp>
        <p:nvSpPr>
          <p:cNvPr id="5" name="Text Placeholder 15">
            <a:extLst>
              <a:ext uri="{BDCABB29-EA9F-4698-A1C4-075E3F44F58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C1AD952-A043-49E4-97C5-1D21A59398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3568" y="1923678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="1" i="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9000</a:t>
            </a:r>
          </a:p>
        </p:txBody>
      </p:sp>
      <p:sp>
        <p:nvSpPr>
          <p:cNvPr id="6" name="Text Placeholder 15">
            <a:extLst>
              <a:ext uri="{11DF555E-0C14-468E-8AE9-D85868567D4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42EBDA6-96A9-42DE-A5A5-4065EFD9123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3568" y="3363838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="1" i="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7" name="Text Placeholder 21">
            <a:extLst>
              <a:ext uri="{9DD7088C-DD49-48F0-B90C-357E9762AED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2BDDB5F-B32C-448D-BAF0-58F0CDDAF11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83568" y="1203598"/>
            <a:ext cx="4464495" cy="43204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24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That’s a lot of money</a:t>
            </a:r>
          </a:p>
        </p:txBody>
      </p:sp>
      <p:sp>
        <p:nvSpPr>
          <p:cNvPr id="8" name="Text Placeholder 15">
            <a:extLst>
              <a:ext uri="{46DE0468-699B-4420-AC08-9BED9A560F0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26D8DE4-1943-4C56-8DC6-512A9E65D973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690438" y="448072"/>
            <a:ext cx="8136904" cy="648072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="1" i="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500000€</a:t>
            </a:r>
          </a:p>
        </p:txBody>
      </p:sp>
    </p:spTree>
    <p:extLst>
      <p:ext uri="{90655D1E-9CEB-496C-A4EA-E01246D48192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73EBD959-5EF4-4EA5-B354-ED3008C58FB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ACE1EEB-8B40-4C24-9AFA-B9592D97A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Google Shape;195;p27">
            <a:extLst>
              <a:ext uri="{BE14F950-1005-4777-8D41-10301254562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630BDAD-B876-4189-A7AC-100F6D7C3E50}"/>
              </a:ext>
            </a:extLst>
          </p:cNvPr>
          <p:cNvSpPr/>
          <p:nvPr userDrawn="1"/>
        </p:nvSpPr>
        <p:spPr>
          <a:xfrm>
            <a:off x="683568" y="1121375"/>
            <a:ext cx="7795974" cy="3714171"/>
          </a:xfrm>
          <a:custGeom>
            <a:avLst/>
            <a:gdLst/>
            <a:ahLst/>
            <a:cxnLst/>
            <a:rect l="0" t="0" r="r" b="b"/>
            <a:pathLst>
              <a:path w="285750" h="136125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D8D5EB"/>
          </a:solidFill>
          <a:ln>
            <a:noFill/>
          </a:ln>
        </p:spPr>
        <p:txBody>
          <a:bodyPr spcFirstLastPara="1" vert="horz" wrap="square" lIns="91425" tIns="91425" rIns="91425" bIns="91425" rtlCol="0" anchor="ctr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Titolo 2">
            <a:extLst>
              <a:ext uri="{8B371DDE-6CA6-435E-9A2C-C7AF507C713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E81A422-FFDF-413C-8453-5353016B199F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28638" y="627534"/>
            <a:ext cx="8229600" cy="857250"/>
          </a:xfrm>
          <a:prstGeom prst="rect">
            <a:avLst/>
          </a:prstGeom>
        </p:spPr>
        <p:txBody>
          <a:bodyPr vert="horz" rtlCol="0"/>
          <a:lstStyle>
            <a:lvl1pPr lvl="0" algn="l">
              <a:defRPr lang="en-US" dirty="0">
                <a:solidFill>
                  <a:srgbClr val="008F4A"/>
                </a:solidFill>
                <a:latin typeface="Titillium Web"/>
              </a:defRPr>
            </a:lvl1pPr>
          </a:lstStyle>
          <a:p>
            <a:r>
              <a:rPr lang="en-US" dirty="0"/>
              <a:t>Maps</a:t>
            </a:r>
          </a:p>
        </p:txBody>
      </p:sp>
    </p:spTree>
    <p:extLst>
      <p:ext uri="{902416C3-F9D8-47BF-8F60-03C0713F1E5A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570AFD83-BBB0-4444-93FC-61B97F8C5F3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CCD3F9E-67CF-4A64-AC5B-423908D8C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Chart Placeholder 2">
            <a:extLst>
              <a:ext uri="{49E2F119-5FDA-40C5-BC14-C4C2E69D9F4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B6EBF80-0333-4998-8B0F-92384E6FC432}"/>
              </a:ext>
            </a:extLst>
          </p:cNvPr>
          <p:cNvSpPr>
            <a:spLocks noGrp="1"/>
          </p:cNvSpPr>
          <p:nvPr>
            <p:ph type="chart"/>
          </p:nvPr>
        </p:nvSpPr>
        <p:spPr>
          <a:xfrm>
            <a:off x="468313" y="1563688"/>
            <a:ext cx="8135937" cy="316865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2200" dirty="0">
                <a:solidFill>
                  <a:srgbClr val="65617D"/>
                </a:solidFill>
                <a:latin typeface="Titillium Web"/>
              </a:defRPr>
            </a:lvl1pPr>
          </a:lstStyle>
          <a:p>
            <a:r>
              <a:rPr lang="en-US" dirty="0"/>
              <a:t>Graph</a:t>
            </a:r>
          </a:p>
        </p:txBody>
      </p:sp>
      <p:sp>
        <p:nvSpPr>
          <p:cNvPr id="4" name="Titolo 1">
            <a:extLst>
              <a:ext uri="{DC3E7F09-E741-43AE-8D8E-8693BBCBBE3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BE6AF64-80FF-48D3-BFAE-ED12A0D6FA29}"/>
              </a:ext>
            </a:extLst>
          </p:cNvPr>
          <p:cNvSpPr>
            <a:spLocks noGrp="1"/>
          </p:cNvSpPr>
          <p:nvPr>
            <p:ph type="title" idx="1"/>
          </p:nvPr>
        </p:nvSpPr>
        <p:spPr>
          <a:xfrm>
            <a:off x="457200" y="418356"/>
            <a:ext cx="8229600" cy="1865362"/>
          </a:xfrm>
          <a:prstGeom prst="rect">
            <a:avLst/>
          </a:prstGeom>
        </p:spPr>
        <p:txBody>
          <a:bodyPr vert="horz" rtlCol="0"/>
          <a:lstStyle>
            <a:lvl1pPr lvl="0" algn="l">
              <a:defRPr lang="en-US" dirty="0">
                <a:solidFill>
                  <a:srgbClr val="008F4A"/>
                </a:solidFill>
                <a:latin typeface="Titillium Web"/>
              </a:defRPr>
            </a:lvl1pPr>
          </a:lstStyle>
          <a:p>
            <a:r>
              <a:rPr lang="en-US" dirty="0"/>
              <a:t>Graph</a:t>
            </a:r>
          </a:p>
        </p:txBody>
      </p:sp>
    </p:spTree>
    <p:extLst>
      <p:ext uri="{50F3EEAE-A605-4CF4-A39A-1BB4FD8D704F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>
            <a:extLst>
              <a:ext uri="{2267B30F-E30F-429E-90C8-E22D3BE9465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84A28F1-FB97-430A-87C0-BFE83C71C765}"/>
              </a:ext>
            </a:extLst>
          </p:cNvPr>
          <p:cNvSpPr>
            <a:spLocks noGrp="1"/>
          </p:cNvSpPr>
          <p:nvPr>
            <p:ph type="pic"/>
          </p:nvPr>
        </p:nvSpPr>
        <p:spPr>
          <a:xfrm>
            <a:off x="6213474" y="0"/>
            <a:ext cx="2930525" cy="514350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solidFill>
                  <a:srgbClr val="65617D"/>
                </a:solidFill>
                <a:latin typeface="Titillium Web"/>
              </a:defRPr>
            </a:lvl1pPr>
          </a:lstStyle>
          <a:p>
            <a:endParaRPr lang="en-US" dirty="0"/>
          </a:p>
        </p:txBody>
      </p:sp>
      <p:pic>
        <p:nvPicPr>
          <p:cNvPr id="3" name="Picture 13">
            <a:extLst>
              <a:ext uri="{74FE78F1-7FBC-400C-ABB2-D2ED89AC353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FDF7FDC-CA81-4575-B08F-98632717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4" name="Text Placeholder 26">
            <a:extLst>
              <a:ext uri="{83D9C853-3783-4A72-9691-2A5930692AE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0FCDE7D-C886-40D8-9503-551DDC824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347787"/>
            <a:ext cx="2519363" cy="2663824"/>
          </a:xfrm>
          <a:prstGeom prst="rect">
            <a:avLst/>
          </a:prstGeom>
        </p:spPr>
        <p:txBody>
          <a:bodyPr rtlCol="0"/>
          <a:lstStyle>
            <a:lvl1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lang="en-US" sz="1200" baseline="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EDIT IN GOOGLE SLIDES</a:t>
            </a:r>
          </a:p>
          <a:p>
            <a:pPr lvl="0"/>
            <a:r>
              <a:rPr lang="en-US" dirty="0"/>
              <a:t>Click on the button under the presentation preview that says "Use as Google Slides Theme".</a:t>
            </a:r>
          </a:p>
          <a:p>
            <a:pPr lvl="0"/>
            <a:r>
              <a:rPr lang="en-US" dirty="0"/>
              <a:t>You will get a copy of this document on your Google Drive and will be able to edit, add or delete slides.</a:t>
            </a:r>
          </a:p>
          <a:p>
            <a:pPr lvl="0"/>
            <a:r>
              <a:rPr lang="en-US" dirty="0"/>
              <a:t>You have to be signed in to your Google account.</a:t>
            </a:r>
          </a:p>
          <a:p>
            <a:pPr lvl="0"/>
            <a:endParaRPr lang="en-US" dirty="0"/>
          </a:p>
        </p:txBody>
      </p:sp>
      <p:sp>
        <p:nvSpPr>
          <p:cNvPr id="5" name="Text Placeholder 15">
            <a:extLst>
              <a:ext uri="{F8BA1847-01F7-498F-86F1-2E7FF92A272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8BE76EA-73CF-4F51-9869-9E3F5277900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3528" y="411510"/>
            <a:ext cx="5616624" cy="836613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Instruction for use</a:t>
            </a:r>
          </a:p>
        </p:txBody>
      </p:sp>
      <p:sp>
        <p:nvSpPr>
          <p:cNvPr id="6" name="Text Placeholder 26">
            <a:extLst>
              <a:ext uri="{C1042F73-DA0B-4053-8D46-BB420B8DBF1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36B8C28-C0B2-4424-A31E-20F60445368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3528" y="4299942"/>
            <a:ext cx="5616624" cy="576063"/>
          </a:xfrm>
          <a:prstGeom prst="rect">
            <a:avLst/>
          </a:prstGeom>
        </p:spPr>
        <p:txBody>
          <a:bodyPr rtlCol="0"/>
          <a:lstStyle>
            <a:lvl1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lang="en-US" sz="12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859CE1AB-5474-4CB6-9FA2-8684B3B5721A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912DB4E8-A13D-45E4-98AE-AD84681344E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7478A2B-F7AC-4CCA-B208-A75A89A1F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38410B82-193A-4835-A2A2-0D9A151B2F4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BC10276-1B2F-43D7-A601-CDFE0FE33A1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7544" y="555525"/>
            <a:ext cx="2016224" cy="1080120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6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Mobile Project</a:t>
            </a:r>
          </a:p>
        </p:txBody>
      </p:sp>
      <p:grpSp>
        <p:nvGrpSpPr>
          <p:cNvPr id="4" name="Google Shape;270;p33">
            <a:extLst>
              <a:ext uri="{EDDA641B-69EA-457C-BDE0-511E26E5E9B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65DEE32-869C-4BDB-8BD5-408947A93F2A}"/>
              </a:ext>
            </a:extLst>
          </p:cNvPr>
          <p:cNvGrpSpPr/>
          <p:nvPr/>
        </p:nvGrpSpPr>
        <p:grpSpPr>
          <a:xfrm>
            <a:off x="3512225" y="373572"/>
            <a:ext cx="2119545" cy="4396359"/>
            <a:chOff x="2547150" y="238125"/>
            <a:chExt cx="2525674" cy="5238750"/>
          </a:xfrm>
        </p:grpSpPr>
        <p:sp>
          <p:nvSpPr>
            <p:cNvPr id="5" name="Google Shape;271;p33">
              <a:extLst>
                <a:ext uri="{6CCACDBA-F2FE-4C53-8E73-5A66F367426A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DA2B95B-25A0-4434-B02E-46494C553379}"/>
                </a:ext>
              </a:extLst>
            </p:cNvPr>
            <p:cNvSpPr/>
            <p:nvPr/>
          </p:nvSpPr>
          <p:spPr>
            <a:xfrm>
              <a:off x="2547150" y="238125"/>
              <a:ext cx="2525674" cy="5238750"/>
            </a:xfrm>
            <a:custGeom>
              <a:avLst/>
              <a:gdLst/>
              <a:ahLst/>
              <a:cxnLst/>
              <a:rect l="0" t="0" r="r" b="b"/>
              <a:pathLst>
                <a:path w="101027" h="20955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D8D5EB"/>
            </a:solidFill>
            <a:ln>
              <a:noFill/>
            </a:ln>
          </p:spPr>
          <p:txBody>
            <a:bodyPr spcFirstLastPara="1" vert="horz" wrap="square" lIns="91425" tIns="91425" rIns="91425" bIns="91425" rtlCol="0" anchor="ctr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6" name="Google Shape;272;p33">
              <a:extLst>
                <a:ext uri="{27464207-7944-456B-B4C7-1D88B2331E77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F588ADE-84F5-462F-AD4A-B51C1FDCB07C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0" t="0" r="r" b="b"/>
              <a:pathLst>
                <a:path w="20162" h="7196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vert="horz" wrap="square" lIns="91425" tIns="91425" rIns="91425" bIns="91425" rtlCol="0" anchor="ctr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7" name="Google Shape;273;p33">
              <a:extLst>
                <a:ext uri="{5479562E-24B0-4377-988A-8F3C5AD7CFEA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4C0C5E7-81B4-4208-B807-01535331D9AE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0" t="0" r="r" b="b"/>
              <a:pathLst>
                <a:path w="3973" h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vert="horz" wrap="square" lIns="91425" tIns="91425" rIns="91425" bIns="91425" rtlCol="0" anchor="ctr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  <p:sp>
          <p:nvSpPr>
            <p:cNvPr id="8" name="Google Shape;274;p33">
              <a:extLst>
                <a:ext uri="{D178F249-4AE1-4E3A-835D-87A3343BC3D6}">
  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26788BA-07C4-4BA6-9654-BBAFEA8B7876}"/>
                </a:ext>
              </a:extLst>
            </p:cNvPr>
            <p:cNvSpPr/>
            <p:nvPr/>
          </p:nvSpPr>
          <p:spPr>
            <a:xfrm>
              <a:off x="3566399" y="434850"/>
              <a:ext cx="487175" cy="76849"/>
            </a:xfrm>
            <a:custGeom>
              <a:avLst/>
              <a:gdLst/>
              <a:ahLst/>
              <a:cxnLst/>
              <a:rect l="0" t="0" r="r" b="b"/>
              <a:pathLst>
                <a:path w="19487" h="3074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A7A4BC"/>
            </a:solidFill>
            <a:ln>
              <a:noFill/>
            </a:ln>
          </p:spPr>
          <p:txBody>
            <a:bodyPr spcFirstLastPara="1" vert="horz" wrap="square" lIns="91425" tIns="91425" rIns="91425" bIns="91425" rtlCol="0" anchor="ctr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/>
            </a:p>
          </p:txBody>
        </p:sp>
      </p:grpSp>
      <p:sp>
        <p:nvSpPr>
          <p:cNvPr id="9" name="Picture Placeholder 3">
            <a:extLst>
              <a:ext uri="{3837255B-A58C-4BF9-8112-82498121DF4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69F9D6B-0563-4C29-A0F7-316822255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63938" y="771525"/>
            <a:ext cx="2016174" cy="360045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solidFill>
                  <a:srgbClr val="65617D"/>
                </a:solidFill>
                <a:latin typeface="Titillium Web"/>
              </a:defRPr>
            </a:lvl1pPr>
          </a:lstStyle>
          <a:p>
            <a:r>
              <a:rPr lang="it-IT" dirty="0">
                <a:solidFill>
                  <a:srgbClr val="65617D"/>
                </a:solidFill>
              </a:rPr>
              <a:t>image</a:t>
            </a:r>
          </a:p>
        </p:txBody>
      </p:sp>
    </p:spTree>
    <p:extLst>
      <p:ext uri="{91FCE07A-EF4A-470E-A08C-282FBEE8D230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8AFF31DA-B678-4431-AEE5-55C66013056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04464AE-ECE4-4A49-BD80-9EE58E2F48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241CF10D-E8C3-4CFB-88B1-7D864304D9A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5E9855A-E05F-42C1-A82E-9EFE1267E94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7544" y="555525"/>
            <a:ext cx="2016224" cy="1080120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6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Desktop project</a:t>
            </a:r>
          </a:p>
        </p:txBody>
      </p:sp>
      <p:sp>
        <p:nvSpPr>
          <p:cNvPr id="4" name="Picture Placeholder 3">
            <a:extLst>
              <a:ext uri="{7513B6ED-41E3-4426-A15C-BA03AB798A0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2B7B5F8-9BD1-476A-B21D-D525E367B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79911" y="843557"/>
            <a:ext cx="4680520" cy="3024337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solidFill>
                  <a:srgbClr val="65617D"/>
                </a:solidFill>
                <a:latin typeface="Titillium Web"/>
              </a:defRPr>
            </a:lvl1pPr>
          </a:lstStyle>
          <a:p>
            <a:r>
              <a:rPr lang="it-IT" dirty="0">
                <a:solidFill>
                  <a:srgbClr val="65617D"/>
                </a:solidFill>
              </a:rPr>
              <a:t>image</a:t>
            </a:r>
          </a:p>
        </p:txBody>
      </p:sp>
      <p:sp>
        <p:nvSpPr>
          <p:cNvPr id="5" name="Google Shape;293;p35">
            <a:extLst>
              <a:ext uri="{3B8F9C6D-025A-450C-9056-2F199FD608C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35CCEDD-BF0D-45D5-8617-A1B52047280B}"/>
              </a:ext>
            </a:extLst>
          </p:cNvPr>
          <p:cNvSpPr/>
          <p:nvPr userDrawn="1"/>
        </p:nvSpPr>
        <p:spPr>
          <a:xfrm>
            <a:off x="3563888" y="658023"/>
            <a:ext cx="5108760" cy="3977228"/>
          </a:xfrm>
          <a:custGeom>
            <a:avLst/>
            <a:gdLst/>
            <a:ahLst/>
            <a:cxnLst/>
            <a:rect l="0" t="0" r="r" b="b"/>
            <a:pathLst>
              <a:path w="143434" h="111665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D8D5EB"/>
          </a:solidFill>
          <a:ln>
            <a:noFill/>
          </a:ln>
        </p:spPr>
        <p:txBody>
          <a:bodyPr spcFirstLastPara="1" vert="horz" wrap="square" lIns="91425" tIns="91425" rIns="91425" bIns="91425" rtlCol="0" anchor="ctr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861C44CE-FEB3-42BD-8E3B-0713E4CE6B1F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0CEE42E3-B2C9-4D31-A6C0-D2A9DD71765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C12AEFC-31F5-4E91-8908-5A23D8DB4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448425F6-0A57-4F70-A28D-D031ED7ED08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064C037-AC24-4B62-A969-A7EBF23AD90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67544" y="699542"/>
            <a:ext cx="4464495" cy="936104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800" b="1" i="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it-IT" baseline="0" dirty="0"/>
              <a:t>Thanks!</a:t>
            </a:r>
          </a:p>
        </p:txBody>
      </p:sp>
      <p:sp>
        <p:nvSpPr>
          <p:cNvPr id="4" name="Text Placeholder 19">
            <a:extLst>
              <a:ext uri="{6A991648-3FB2-4075-AAC1-0B2751B6D99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9FCC6C8-A994-4F38-85F9-F1CF4492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1635646"/>
            <a:ext cx="4464495" cy="432048"/>
          </a:xfrm>
          <a:prstGeom prst="rect">
            <a:avLst/>
          </a:prstGeom>
        </p:spPr>
        <p:txBody>
          <a:bodyPr rtlCol="0"/>
          <a:lstStyle>
            <a:lvl1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lang="en-US" sz="18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it-IT" sz="3600" b="1" dirty="0" err="1">
                <a:latin typeface="Titillium Web"/>
              </a:rPr>
              <a:t>Any</a:t>
            </a:r>
            <a:r>
              <a:rPr lang="it-IT" sz="3600" b="1" dirty="0">
                <a:latin typeface="Titillium Web"/>
              </a:rPr>
              <a:t> </a:t>
            </a:r>
            <a:r>
              <a:rPr lang="it-IT" sz="3600" b="1" dirty="0" err="1">
                <a:latin typeface="Titillium Web"/>
              </a:rPr>
              <a:t>question</a:t>
            </a:r>
            <a:r>
              <a:rPr lang="it-IT" sz="3600" b="1" dirty="0">
                <a:latin typeface="Titillium Web"/>
              </a:rPr>
              <a:t>?</a:t>
            </a:r>
          </a:p>
        </p:txBody>
      </p:sp>
      <p:sp>
        <p:nvSpPr>
          <p:cNvPr id="5" name="Text Placeholder 19">
            <a:extLst>
              <a:ext uri="{B7C02907-3CD7-45E8-81B2-D22CEAFD5CD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5DFAF44-BB72-41F6-900D-413BAF3EF2A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7544" y="2427734"/>
            <a:ext cx="4464495" cy="1152127"/>
          </a:xfrm>
          <a:prstGeom prst="rect">
            <a:avLst/>
          </a:prstGeom>
        </p:spPr>
        <p:txBody>
          <a:bodyPr rtlCol="0"/>
          <a:lstStyle>
            <a:lvl1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8F4A"/>
              </a:buClr>
              <a:buSzPct val="100000"/>
              <a:buFont typeface="Arial"/>
              <a:buChar char="•"/>
              <a:defRPr lang="en-US" sz="1800" baseline="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</a:pPr>
            <a:r>
              <a:rPr lang="en-US" sz="1800" baseline="0" dirty="0">
                <a:latin typeface="+mn-lt"/>
              </a:rPr>
              <a:t> </a:t>
            </a:r>
            <a:r>
              <a:rPr lang="en-US" sz="1800" baseline="0" dirty="0">
                <a:latin typeface="Titillium Web"/>
              </a:rPr>
              <a:t>item 1</a:t>
            </a:r>
          </a:p>
        </p:txBody>
      </p:sp>
    </p:spTree>
    <p:extLst>
      <p:ext uri="{2E775FC2-E652-47BA-8702-590DA10BDFE2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78F02294-1D89-46E0-9C40-660E9C10170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27BDFED-DE67-4A73-AE4F-A87EB7CEBA15}"/>
              </a:ext>
            </a:extLst>
          </p:cNvPr>
          <p:cNvSpPr/>
          <p:nvPr userDrawn="1"/>
        </p:nvSpPr>
        <p:spPr>
          <a:xfrm>
            <a:off x="-144524" y="-113084"/>
            <a:ext cx="9433048" cy="5493146"/>
          </a:xfrm>
          <a:prstGeom prst="rect">
            <a:avLst/>
          </a:prstGeom>
          <a:solidFill>
            <a:srgbClr val="008F4A">
              <a:alpha val="7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15">
            <a:extLst>
              <a:ext uri="{997DD9BD-45DE-495A-AB88-2D68A5B310E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69DA5AA-6478-4315-8748-318299E6ED1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3568" y="555525"/>
            <a:ext cx="5616624" cy="836613"/>
          </a:xfrm>
          <a:prstGeom prst="rect">
            <a:avLst/>
          </a:prstGeom>
        </p:spPr>
        <p:txBody>
          <a:bodyPr rtlCol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lang="en-US" sz="4400" baseline="0" dirty="0">
                <a:solidFill>
                  <a:schemeClr val="bg1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1. Transition headline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 Placeholder 19">
            <a:extLst>
              <a:ext uri="{968C9480-5FC5-4516-8ECA-ECEDC270ECA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15C0637-5237-47B9-B7D8-8581EC852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347615"/>
            <a:ext cx="5616575" cy="648072"/>
          </a:xfrm>
          <a:prstGeom prst="rect">
            <a:avLst/>
          </a:prstGeom>
        </p:spPr>
        <p:txBody>
          <a:bodyPr rtlCol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800" baseline="0" dirty="0">
                <a:solidFill>
                  <a:schemeClr val="bg1"/>
                </a:solidFill>
                <a:latin typeface="Titillium Web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start with the first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set of slides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62F7AE4F-95A5-405B-A1D3-7813A748B217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B70FD0A7-8F45-41D0-B1A6-A123A5498D3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F572FC6-4A4D-42EA-B0E5-64BF587A66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15">
            <a:extLst>
              <a:ext uri="{24D6404C-0A69-44CA-B79D-EEBAD7546E2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A69D797-E88A-4BD6-AD79-B25A5491E93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31540" y="1606513"/>
            <a:ext cx="8280920" cy="1930474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3200" b="1" i="1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“Quotations are commonly printed as a means of inspiration and to invoke philosophical thoughts from the reader.”</a:t>
            </a:r>
          </a:p>
        </p:txBody>
      </p:sp>
    </p:spTree>
    <p:extLst>
      <p:ext uri="{D5836E91-AB4D-415F-8EB6-A01CB0B862A6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is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D61A7F79-843E-4305-B8CF-41D00FCAA7A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DEDA25B-3046-4D40-80AA-A6CF596A5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814" y="130688"/>
            <a:ext cx="673239" cy="328899"/>
          </a:xfrm>
          <a:prstGeom prst="rect">
            <a:avLst/>
          </a:prstGeom>
          <a:noFill/>
        </p:spPr>
      </p:pic>
      <p:sp>
        <p:nvSpPr>
          <p:cNvPr id="3" name="Picture Placeholder 16">
            <a:extLst>
              <a:ext uri="{79BF5879-D134-417F-A19C-6FDED585618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822C5A6-CD2D-4640-8B17-F382A36BE56A}"/>
              </a:ext>
            </a:extLst>
          </p:cNvPr>
          <p:cNvSpPr>
            <a:spLocks noGrp="1"/>
          </p:cNvSpPr>
          <p:nvPr>
            <p:ph type="pic"/>
          </p:nvPr>
        </p:nvSpPr>
        <p:spPr>
          <a:xfrm>
            <a:off x="5511799" y="987575"/>
            <a:ext cx="3079750" cy="323993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solidFill>
                  <a:srgbClr val="65617D"/>
                </a:solidFill>
                <a:latin typeface="Titillium Web"/>
              </a:defRPr>
            </a:lvl1pPr>
          </a:lstStyle>
          <a:p>
            <a:r>
              <a:rPr lang="it-IT" dirty="0">
                <a:solidFill>
                  <a:srgbClr val="65617D"/>
                </a:solidFill>
              </a:rPr>
              <a:t>image</a:t>
            </a:r>
          </a:p>
        </p:txBody>
      </p:sp>
      <p:sp>
        <p:nvSpPr>
          <p:cNvPr id="4" name="Text Placeholder 15">
            <a:extLst>
              <a:ext uri="{AFC2A6D8-E2AA-47AA-A603-95C4D5CE2FE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6473384-ABF8-4EA2-A0AF-1D40BC8F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871041"/>
            <a:ext cx="5616624" cy="836613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This is a slide title</a:t>
            </a:r>
          </a:p>
        </p:txBody>
      </p:sp>
      <p:sp>
        <p:nvSpPr>
          <p:cNvPr id="5" name="Text Placeholder 21">
            <a:extLst>
              <a:ext uri="{3113BDEC-1437-4469-8522-62387245CB2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B61C23C-9ECC-49F8-9EE4-96518C2D2F1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313" y="3292475"/>
            <a:ext cx="4679949" cy="93503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22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Your audience will listen to you or read the content, but won’t do both</a:t>
            </a:r>
          </a:p>
        </p:txBody>
      </p:sp>
      <p:sp>
        <p:nvSpPr>
          <p:cNvPr id="6" name="Text Placeholder 26">
            <a:extLst>
              <a:ext uri="{773E8579-72FE-407D-81D2-13466B8693C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49605FE-6551-448E-989B-942BDC067F5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7544" y="1710562"/>
            <a:ext cx="4824536" cy="1581913"/>
          </a:xfrm>
          <a:prstGeom prst="rect">
            <a:avLst/>
          </a:prstGeom>
        </p:spPr>
        <p:txBody>
          <a:bodyPr rtlCol="0"/>
          <a:lstStyle>
            <a:lvl1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rgbClr val="008F4A"/>
              </a:buClr>
              <a:buSzPct val="70000"/>
              <a:buFont typeface="Arial"/>
              <a:buChar char="•"/>
              <a:defRPr lang="en-US" sz="1800" baseline="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</p:spTree>
    <p:extLst>
      <p:ext uri="{C37CC84A-B57D-4F05-B984-2A12A6BF4265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326D655E-8EB3-43E5-8400-36427293E9D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08DFB03-288F-4128-8F62-1F2606F03DDB}"/>
              </a:ext>
            </a:extLst>
          </p:cNvPr>
          <p:cNvSpPr>
            <a:spLocks noGrp="1"/>
          </p:cNvSpPr>
          <p:nvPr>
            <p:ph type="pic"/>
          </p:nvPr>
        </p:nvSpPr>
        <p:spPr>
          <a:xfrm>
            <a:off x="0" y="0"/>
            <a:ext cx="9144000" cy="2387600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dirty="0">
                <a:solidFill>
                  <a:srgbClr val="65617D"/>
                </a:solidFill>
                <a:latin typeface="Titillium Web"/>
              </a:defRPr>
            </a:lvl1pPr>
          </a:lstStyle>
          <a:p>
            <a:r>
              <a:rPr lang="en-US" dirty="0"/>
              <a:t>Image</a:t>
            </a:r>
          </a:p>
          <a:p>
            <a:endParaRPr lang="en-US" dirty="0"/>
          </a:p>
        </p:txBody>
      </p:sp>
      <p:sp>
        <p:nvSpPr>
          <p:cNvPr id="3" name="Text Placeholder 21">
            <a:extLst>
              <a:ext uri="{1E682BEC-8CF8-4937-827B-D866A55D74D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EF080F2-992D-45CA-94BC-89FFADDD1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3867894"/>
            <a:ext cx="4679949" cy="93503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2200" baseline="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Bring the attention of your audience over a key concept</a:t>
            </a:r>
          </a:p>
        </p:txBody>
      </p:sp>
      <p:sp>
        <p:nvSpPr>
          <p:cNvPr id="4" name="Text Placeholder 15">
            <a:extLst>
              <a:ext uri="{2A1235F7-56DA-42AD-A67A-9261D2F6A41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19A9827-CB63-469F-AC9E-CEBDBC17D48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7544" y="2387600"/>
            <a:ext cx="5616624" cy="1264269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72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Key concept</a:t>
            </a:r>
          </a:p>
        </p:txBody>
      </p:sp>
    </p:spTree>
    <p:extLst>
      <p:ext uri="{41751FE0-FA8A-4BDB-8DEC-4D09F4FF9A63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80B3FB1A-1379-4781-A29E-F3C6AC15E3E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35A5D57-537D-401B-9B42-A2FD2AAF2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A52E8296-9C31-4B6A-9887-7B609F1E8E6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8EA20BC-B5CF-4CFC-8F21-2F3F529252D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95536" y="542000"/>
            <a:ext cx="5616624" cy="1381677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In one, two or three</a:t>
            </a:r>
          </a:p>
          <a:p>
            <a:pPr lvl="0"/>
            <a:r>
              <a:rPr lang="en-US" dirty="0"/>
              <a:t>columns</a:t>
            </a:r>
          </a:p>
        </p:txBody>
      </p:sp>
      <p:sp>
        <p:nvSpPr>
          <p:cNvPr id="4" name="Text Placeholder 21">
            <a:extLst>
              <a:ext uri="{E0ED4A70-89F6-42D7-A62C-799533DCD7C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D3625A3-56B7-47F8-903B-5C4BCD9CD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2139702"/>
            <a:ext cx="7992888" cy="259228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6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3649A4BB-91BF-4D74-8B35-051DE0E6CE36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1CCCE651-07F5-4479-81D0-A968C81CE87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CC72AD1-1959-4A16-A78D-F04F17D45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3F767E21-7559-4A05-A4AC-6B2000964C5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13FBEA9-830D-4C24-86A0-EF4E44E5741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95536" y="542000"/>
            <a:ext cx="5616624" cy="1381677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In one, two or three</a:t>
            </a:r>
          </a:p>
          <a:p>
            <a:pPr lvl="0"/>
            <a:r>
              <a:rPr lang="en-US" dirty="0"/>
              <a:t>columns</a:t>
            </a:r>
          </a:p>
        </p:txBody>
      </p:sp>
      <p:sp>
        <p:nvSpPr>
          <p:cNvPr id="4" name="Text Placeholder 21">
            <a:extLst>
              <a:ext uri="{27CBD3B6-968A-4ABE-9C78-897C591F406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D0159C6-DA02-4705-9300-C95D480C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2139702"/>
            <a:ext cx="3960439" cy="259228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6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Text Placeholder 21">
            <a:extLst>
              <a:ext uri="{6BD98647-4571-4064-AE8B-FC1068E01B6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A5328C8-279C-4E07-9D91-B0C67E788C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60032" y="2139702"/>
            <a:ext cx="3960439" cy="2592288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6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247AEAB7-2C43-4C9F-B3A0-F0CC2BBE89ED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587FD384-ED13-4DB6-B214-1971122F608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E454C90-C82E-4E45-8E68-F0D113CAD8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21" y="126247"/>
            <a:ext cx="691424" cy="337783"/>
          </a:xfrm>
          <a:prstGeom prst="rect">
            <a:avLst/>
          </a:prstGeom>
          <a:noFill/>
        </p:spPr>
      </p:pic>
      <p:sp>
        <p:nvSpPr>
          <p:cNvPr id="3" name="Text Placeholder 15">
            <a:extLst>
              <a:ext uri="{B2D36A45-C328-4718-AEFD-50E6DB8B4CD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1E82522-619A-478A-803E-E895D740EDF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95536" y="542000"/>
            <a:ext cx="5616624" cy="1381677"/>
          </a:xfrm>
          <a:prstGeom prst="rect">
            <a:avLst/>
          </a:prstGeom>
        </p:spPr>
        <p:txBody>
          <a:bodyPr rtlCol="0"/>
          <a:lstStyle>
            <a:lvl1pPr marL="0" lvl="0" indent="0" algn="l">
              <a:spcBef>
                <a:spcPts val="0"/>
              </a:spcBef>
              <a:buNone/>
              <a:defRPr lang="en-US" sz="4400" baseline="0" dirty="0">
                <a:solidFill>
                  <a:srgbClr val="008F4A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In one, two or three</a:t>
            </a:r>
          </a:p>
          <a:p>
            <a:pPr lvl="0"/>
            <a:r>
              <a:rPr lang="en-US" dirty="0"/>
              <a:t>columns</a:t>
            </a:r>
          </a:p>
        </p:txBody>
      </p:sp>
      <p:sp>
        <p:nvSpPr>
          <p:cNvPr id="4" name="Text Placeholder 21">
            <a:extLst>
              <a:ext uri="{508CA4D4-3A38-40D2-8463-E43FDB65B5F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F62F126-8B41-48C6-9575-FCF3E214D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2080214"/>
            <a:ext cx="2376264" cy="2651776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6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Text Placeholder 21">
            <a:extLst>
              <a:ext uri="{7BAAEAB9-F699-4138-9800-240E1F112B5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4F3AA4E-8BB2-48AA-A4F8-33D800ED8D2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491880" y="2080214"/>
            <a:ext cx="2376264" cy="2651776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6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 Placeholder 21">
            <a:extLst>
              <a:ext uri="{CBCDE41A-B96E-4A90-9E49-6258D15154E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75AD71E-66DF-49F9-BD79-0C73D90F2EF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372200" y="2075849"/>
            <a:ext cx="2376264" cy="2651776"/>
          </a:xfrm>
          <a:prstGeom prst="rect">
            <a:avLst/>
          </a:prstGeom>
        </p:spPr>
        <p:txBody>
          <a:bodyPr rtlCol="0"/>
          <a:lstStyle>
            <a:lvl1pPr marL="0" lvl="0" indent="0">
              <a:buNone/>
              <a:defRPr lang="en-US" sz="1600" dirty="0">
                <a:solidFill>
                  <a:srgbClr val="65617D"/>
                </a:solidFill>
                <a:latin typeface="Titillium Web"/>
              </a:defRPr>
            </a:lvl1pPr>
          </a:lstStyle>
          <a:p>
            <a:pPr lvl="0"/>
            <a:r>
              <a:rPr lang="en-US" dirty="0"/>
              <a:t>Yellow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Is the color of gold, butter and ripe lemons. In the spectrum of visible light, yellow is found between green and orange.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1FE76575-CDA3-41B7-B0DB-1E3768F7C71E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lvl="0" algn="ctr" rtl="0">
        <a:spcBef>
          <a:spcPct val="0"/>
        </a:spcBef>
        <a:buNone/>
        <a:defRPr lang="en-US" sz="4400" dirty="0">
          <a:solidFill>
            <a:schemeClr val="tx1"/>
          </a:solidFill>
          <a:latin typeface="+mj-lt"/>
        </a:defRPr>
      </a:lvl1pPr>
    </p:titleStyle>
    <p:bodyStyle>
      <a:lvl1pPr marL="342900" lvl="0" indent="-342900" algn="l" rtl="0">
        <a:spcBef>
          <a:spcPct val="20000"/>
        </a:spcBef>
        <a:buFont typeface="Arial"/>
        <a:buChar char="•"/>
        <a:defRPr lang="en-US" sz="3200" dirty="0">
          <a:solidFill>
            <a:schemeClr val="tx1"/>
          </a:solidFill>
          <a:latin typeface="+mn-lt"/>
        </a:defRPr>
      </a:lvl1pPr>
      <a:lvl2pPr marL="742950" lvl="1" indent="-285750" algn="l" rtl="0">
        <a:spcBef>
          <a:spcPct val="20000"/>
        </a:spcBef>
        <a:buFont typeface="Arial"/>
        <a:buChar char="–"/>
        <a:defRPr lang="en-US" sz="2800" dirty="0">
          <a:solidFill>
            <a:schemeClr val="tx1"/>
          </a:solidFill>
          <a:latin typeface="+mn-lt"/>
        </a:defRPr>
      </a:lvl2pPr>
      <a:lvl3pPr marL="1143000" lvl="2" indent="-228600" algn="l" rtl="0">
        <a:spcBef>
          <a:spcPct val="20000"/>
        </a:spcBef>
        <a:buFont typeface="Arial"/>
        <a:buChar char="•"/>
        <a:defRPr lang="en-US" sz="2400" dirty="0">
          <a:solidFill>
            <a:schemeClr val="tx1"/>
          </a:solidFill>
          <a:latin typeface="+mn-lt"/>
        </a:defRPr>
      </a:lvl3pPr>
      <a:lvl4pPr marL="1600200" lvl="3" indent="-228600" algn="l" rtl="0">
        <a:spcBef>
          <a:spcPct val="20000"/>
        </a:spcBef>
        <a:buFont typeface="Arial"/>
        <a:buChar char="–"/>
        <a:defRPr lang="en-US" sz="2000" dirty="0">
          <a:solidFill>
            <a:schemeClr val="tx1"/>
          </a:solidFill>
          <a:latin typeface="+mn-lt"/>
        </a:defRPr>
      </a:lvl4pPr>
      <a:lvl5pPr marL="2057400" lvl="4" indent="-228600" algn="l" rtl="0">
        <a:spcBef>
          <a:spcPct val="20000"/>
        </a:spcBef>
        <a:buFont typeface="Arial"/>
        <a:buChar char="»"/>
        <a:defRPr lang="en-US" sz="2000" dirty="0">
          <a:solidFill>
            <a:schemeClr val="tx1"/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/>
        <a:buChar char="•"/>
        <a:defRPr lang="en-US" sz="2000" dirty="0">
          <a:solidFill>
            <a:schemeClr val="tx1"/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•"/>
        <a:defRPr lang="en-US" sz="2000" dirty="0">
          <a:solidFill>
            <a:schemeClr val="tx1"/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•"/>
        <a:defRPr lang="en-US" sz="2000" dirty="0">
          <a:solidFill>
            <a:schemeClr val="tx1"/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•"/>
        <a:defRPr lang="en-US" sz="2000" dirty="0">
          <a:solidFill>
            <a:schemeClr val="tx1"/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hyperlink" Target="https://datacloudmi.lifewatch.be/" TargetMode="Externa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hyperlink" Target="https://rshiny.vsc.lifewatch.be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rstudio.vsc.lifewatch.be/" TargetMode="Externa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194/bg-2022-11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194/bg-2022-11" TargetMode="Externa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hyperlink" Target="https://doi.org/10.5194/bg-2022-11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5194/bg-2022-1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5194/bg-2022-1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5194/bg-2022-1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11" Type="http://schemas.openxmlformats.org/officeDocument/2006/relationships/hyperlink" Target="https://doi.org/10.5194/bg-2022-11" TargetMode="External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hyperlink" Target="https://doi.org/10.1016/j.algal.2019.101529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96C5BB89-18AD-469C-8FEE-22196CC3DB0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D6FDEED-01F4-4DAA-AD9B-3417481527D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32656" y="514350"/>
            <a:ext cx="7278687" cy="1439862"/>
          </a:xfrm>
        </p:spPr>
        <p:txBody>
          <a:bodyPr rtlCol="0"/>
          <a:lstStyle/>
          <a:p>
            <a:r>
              <a:rPr lang="nl-BE" sz="4000" dirty="0" err="1" smtClean="0"/>
              <a:t>LifeWatch</a:t>
            </a:r>
            <a:r>
              <a:rPr lang="nl-BE" sz="4000" dirty="0" smtClean="0"/>
              <a:t> Data Cloud</a:t>
            </a:r>
            <a:endParaRPr lang="en-US" sz="4000" dirty="0"/>
          </a:p>
        </p:txBody>
      </p:sp>
      <p:sp>
        <p:nvSpPr>
          <p:cNvPr id="3" name="Segnaposto testo 2">
            <a:extLst>
              <a:ext uri="{E6D1FDC3-C1BB-4745-956D-57B133D4417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3D5DC1B-570F-4D1D-B176-9F8DE2ABF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4073021"/>
            <a:ext cx="6552728" cy="479929"/>
          </a:xfrm>
        </p:spPr>
        <p:txBody>
          <a:bodyPr rtlCol="0"/>
          <a:lstStyle/>
          <a:p>
            <a:r>
              <a:rPr lang="nl-BE" dirty="0" smtClean="0"/>
              <a:t>Lennert Schepers</a:t>
            </a:r>
          </a:p>
          <a:p>
            <a:r>
              <a:rPr lang="nl-BE" sz="1800" dirty="0" err="1" smtClean="0"/>
              <a:t>Coordinator</a:t>
            </a:r>
            <a:r>
              <a:rPr lang="nl-BE" sz="1800" dirty="0" smtClean="0"/>
              <a:t> </a:t>
            </a:r>
            <a:r>
              <a:rPr lang="nl-BE" sz="1800" dirty="0" err="1" smtClean="0"/>
              <a:t>LifeWatch</a:t>
            </a:r>
            <a:r>
              <a:rPr lang="nl-BE" sz="1800" dirty="0"/>
              <a:t> </a:t>
            </a:r>
            <a:r>
              <a:rPr lang="nl-BE" sz="1800" dirty="0" err="1" smtClean="0"/>
              <a:t>Flanders</a:t>
            </a:r>
            <a:endParaRPr lang="nl-BE" sz="1800" dirty="0" smtClean="0"/>
          </a:p>
        </p:txBody>
      </p:sp>
      <p:sp>
        <p:nvSpPr>
          <p:cNvPr id="5" name="Segnaposto testo 2">
            <a:extLst>
              <a:ext uri="{E6D1FDC3-C1BB-4745-956D-57B133D4417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3D5DC1B-570F-4D1D-B176-9F8DE2ABF454}"/>
              </a:ext>
            </a:extLst>
          </p:cNvPr>
          <p:cNvSpPr txBox="1">
            <a:spLocks/>
          </p:cNvSpPr>
          <p:nvPr/>
        </p:nvSpPr>
        <p:spPr>
          <a:xfrm>
            <a:off x="1295400" y="4530221"/>
            <a:ext cx="6552728" cy="479929"/>
          </a:xfrm>
          <a:prstGeom prst="rect">
            <a:avLst/>
          </a:prstGeom>
        </p:spPr>
        <p:txBody>
          <a:bodyPr rtlCol="0"/>
          <a:lstStyle>
            <a:lvl1pPr marL="0" lvl="0" indent="0" algn="ctr" rtl="0">
              <a:spcBef>
                <a:spcPts val="0"/>
              </a:spcBef>
              <a:buFont typeface="Arial"/>
              <a:buNone/>
              <a:defRPr lang="en-US" sz="2800" b="0" baseline="0" dirty="0">
                <a:solidFill>
                  <a:srgbClr val="008F4A"/>
                </a:solidFill>
                <a:latin typeface="Titillium Web"/>
              </a:defRPr>
            </a:lvl1pPr>
            <a:lvl2pPr marL="742950" lvl="1" indent="-285750" algn="l" rtl="0">
              <a:spcBef>
                <a:spcPct val="20000"/>
              </a:spcBef>
              <a:buFont typeface="Arial"/>
              <a:buChar char="–"/>
              <a:defRPr lang="en-US" sz="2800" dirty="0">
                <a:solidFill>
                  <a:schemeClr val="tx1"/>
                </a:solidFill>
                <a:latin typeface="+mn-lt"/>
              </a:defRPr>
            </a:lvl2pPr>
            <a:lvl3pPr marL="1143000" lvl="2" indent="-228600" algn="l" rtl="0">
              <a:spcBef>
                <a:spcPct val="20000"/>
              </a:spcBef>
              <a:buFont typeface="Arial"/>
              <a:buChar char="•"/>
              <a:defRPr lang="en-US" sz="2400" dirty="0">
                <a:solidFill>
                  <a:schemeClr val="tx1"/>
                </a:solidFill>
                <a:latin typeface="+mn-lt"/>
              </a:defRPr>
            </a:lvl3pPr>
            <a:lvl4pPr marL="1600200" lvl="3" indent="-228600" algn="l" rtl="0">
              <a:spcBef>
                <a:spcPct val="20000"/>
              </a:spcBef>
              <a:buFont typeface="Arial"/>
              <a:buChar char="–"/>
              <a:defRPr lang="en-US" sz="2000" dirty="0">
                <a:solidFill>
                  <a:schemeClr val="tx1"/>
                </a:solidFill>
                <a:latin typeface="+mn-lt"/>
              </a:defRPr>
            </a:lvl4pPr>
            <a:lvl5pPr marL="2057400" lvl="4" indent="-228600" algn="l" rtl="0">
              <a:spcBef>
                <a:spcPct val="20000"/>
              </a:spcBef>
              <a:buFont typeface="Arial"/>
              <a:buChar char="»"/>
              <a:defRPr lang="en-US" sz="2000" dirty="0">
                <a:solidFill>
                  <a:schemeClr val="tx1"/>
                </a:solidFill>
                <a:latin typeface="+mn-lt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9pPr>
          </a:lstStyle>
          <a:p>
            <a:endParaRPr lang="nl-BE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095750"/>
            <a:ext cx="533472" cy="480125"/>
          </a:xfrm>
          <a:prstGeom prst="rect">
            <a:avLst/>
          </a:prstGeom>
        </p:spPr>
      </p:pic>
      <p:pic>
        <p:nvPicPr>
          <p:cNvPr id="7" name="Picture 4" descr="https://lh5.googleusercontent.com/sLOSLeoY_9oPj1I60eWaU1WNGaqJwblriYW5uX1LCdEF3OBstgG_B6RxjBuz_qcR4ZVwHBH9RlXQp9nBqD1wnTugSnOmcKQ1No2gUiEHHJegW5LdqyPYzkTt30meIlTH6iX4h6N-b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22" y="4530221"/>
            <a:ext cx="1680078" cy="47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s://lh4.googleusercontent.com/3liEdPc_0bt2uGmHgZzOczggelKSQw-pgDhJ2-o-7jF40G-wDXfW04JXwiNJ--1ComlPejkPLwBfifrtUUxvFTkanFj2SO73RwQsYfMlhQOJq-ks-aciL_K7lZVEBqPsrTQXhRSZkY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74" y="4146822"/>
            <a:ext cx="909643" cy="37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29861"/>
      </p:ext>
      <p:ext uri="{B9B4FBEB-4164-4F34-B61C-697E393E1FD3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6250656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124005" cy="836613"/>
          </a:xfrm>
        </p:spPr>
        <p:txBody>
          <a:bodyPr/>
          <a:lstStyle/>
          <a:p>
            <a:r>
              <a:rPr lang="nl-BE" dirty="0" err="1" smtClean="0"/>
              <a:t>LifeWatch</a:t>
            </a:r>
            <a:r>
              <a:rPr lang="nl-BE" dirty="0" smtClean="0"/>
              <a:t> Data Cloud - Client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6009456" cy="3372497"/>
          </a:xfrm>
        </p:spPr>
        <p:txBody>
          <a:bodyPr/>
          <a:lstStyle/>
          <a:p>
            <a:r>
              <a:rPr lang="nl-BE" sz="2000" dirty="0" smtClean="0"/>
              <a:t>Website</a:t>
            </a:r>
            <a:r>
              <a:rPr lang="nl-BE" sz="2000" dirty="0"/>
              <a:t>: </a:t>
            </a:r>
            <a:r>
              <a:rPr lang="nl-BE" sz="2000" dirty="0">
                <a:hlinkClick r:id="rId3"/>
              </a:rPr>
              <a:t>https://</a:t>
            </a:r>
            <a:r>
              <a:rPr lang="nl-BE" sz="2000" dirty="0" smtClean="0">
                <a:hlinkClick r:id="rId3"/>
              </a:rPr>
              <a:t>datacloudmi.lifewatch.be</a:t>
            </a:r>
            <a:endParaRPr lang="nl-BE" sz="2000" dirty="0" smtClean="0"/>
          </a:p>
          <a:p>
            <a:r>
              <a:rPr lang="nl-BE" sz="2000" dirty="0" err="1"/>
              <a:t>Rstudio</a:t>
            </a:r>
            <a:r>
              <a:rPr lang="nl-BE" sz="2000" dirty="0"/>
              <a:t> server: </a:t>
            </a:r>
            <a:r>
              <a:rPr lang="nl-BE" sz="2000" dirty="0">
                <a:hlinkClick r:id="rId4"/>
              </a:rPr>
              <a:t>https://</a:t>
            </a:r>
            <a:r>
              <a:rPr lang="nl-BE" sz="2000" dirty="0" smtClean="0">
                <a:hlinkClick r:id="rId4"/>
              </a:rPr>
              <a:t>rstudio.vsc.lifewatch.be/</a:t>
            </a:r>
            <a:endParaRPr lang="nl-BE" sz="2000" dirty="0"/>
          </a:p>
          <a:p>
            <a:pPr lvl="1"/>
            <a:r>
              <a:rPr lang="nl-BE" sz="2000" dirty="0">
                <a:solidFill>
                  <a:srgbClr val="65617D"/>
                </a:solidFill>
                <a:latin typeface="Titillium Web"/>
              </a:rPr>
              <a:t>R package </a:t>
            </a:r>
            <a:r>
              <a:rPr lang="nl-BE" sz="2000" dirty="0" err="1">
                <a:solidFill>
                  <a:srgbClr val="65617D"/>
                </a:solidFill>
                <a:latin typeface="Titillium Web"/>
              </a:rPr>
              <a:t>to</a:t>
            </a:r>
            <a:r>
              <a:rPr lang="nl-BE" sz="2000" dirty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2000" dirty="0" err="1">
                <a:solidFill>
                  <a:srgbClr val="65617D"/>
                </a:solidFill>
                <a:latin typeface="Titillium Web"/>
              </a:rPr>
              <a:t>retrieve</a:t>
            </a:r>
            <a:r>
              <a:rPr lang="nl-BE" sz="2000" dirty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2000" dirty="0" err="1">
                <a:solidFill>
                  <a:srgbClr val="65617D"/>
                </a:solidFill>
                <a:latin typeface="Titillium Web"/>
              </a:rPr>
              <a:t>the</a:t>
            </a:r>
            <a:r>
              <a:rPr lang="nl-BE" sz="2000" dirty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2000" dirty="0" err="1">
                <a:solidFill>
                  <a:srgbClr val="65617D"/>
                </a:solidFill>
                <a:latin typeface="Titillium Web"/>
              </a:rPr>
              <a:t>LifeWatch</a:t>
            </a:r>
            <a:r>
              <a:rPr lang="nl-BE" sz="2000" dirty="0">
                <a:solidFill>
                  <a:srgbClr val="65617D"/>
                </a:solidFill>
                <a:latin typeface="Titillium Web"/>
              </a:rPr>
              <a:t> data</a:t>
            </a:r>
          </a:p>
          <a:p>
            <a:r>
              <a:rPr lang="nl-BE" sz="2000" dirty="0" err="1" smtClean="0"/>
              <a:t>LifeWatch</a:t>
            </a:r>
            <a:r>
              <a:rPr lang="nl-BE" sz="2000" dirty="0" smtClean="0"/>
              <a:t> Data Explorer (</a:t>
            </a:r>
            <a:r>
              <a:rPr lang="nl-BE" sz="2000" dirty="0" err="1" smtClean="0"/>
              <a:t>Rshiny</a:t>
            </a:r>
            <a:r>
              <a:rPr lang="nl-BE" sz="2000" dirty="0" smtClean="0"/>
              <a:t> </a:t>
            </a:r>
            <a:r>
              <a:rPr lang="nl-BE" sz="2000" dirty="0" err="1" smtClean="0"/>
              <a:t>application</a:t>
            </a:r>
            <a:r>
              <a:rPr lang="nl-BE" sz="2000" dirty="0" smtClean="0"/>
              <a:t>)</a:t>
            </a:r>
          </a:p>
          <a:p>
            <a:pPr lvl="1"/>
            <a:r>
              <a:rPr lang="nl-BE" sz="2000" dirty="0">
                <a:latin typeface="Titillium Web" panose="00000500000000000000" pitchFamily="2" charset="0"/>
                <a:hlinkClick r:id="rId5"/>
              </a:rPr>
              <a:t>https://rshiny.vsc.lifewatch.be</a:t>
            </a:r>
            <a:r>
              <a:rPr lang="nl-BE" sz="2000" dirty="0" smtClean="0">
                <a:latin typeface="Titillium Web" panose="00000500000000000000" pitchFamily="2" charset="0"/>
                <a:hlinkClick r:id="rId5"/>
              </a:rPr>
              <a:t>/</a:t>
            </a:r>
            <a:r>
              <a:rPr lang="nl-BE" sz="2000" dirty="0" smtClean="0">
                <a:latin typeface="Titillium Web" panose="00000500000000000000" pitchFamily="2" charset="0"/>
              </a:rPr>
              <a:t> </a:t>
            </a:r>
          </a:p>
          <a:p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1" b="51952" l="13750" r="38698">
                        <a14:foregroundMark x1="26615" y1="20119" x2="31146" y2="15620"/>
                        <a14:foregroundMark x1="22917" y1="17487" x2="28073" y2="16723"/>
                        <a14:foregroundMark x1="22448" y1="15110" x2="28177" y2="12054"/>
                        <a14:foregroundMark x1="19583" y1="16893" x2="31979" y2="5518"/>
                        <a14:foregroundMark x1="29323" y1="10357" x2="31615" y2="8149"/>
                        <a14:foregroundMark x1="21771" y1="27165" x2="31198" y2="18846"/>
                        <a14:foregroundMark x1="18333" y1="35569" x2="18125" y2="17487"/>
                        <a14:foregroundMark x1="30260" y1="49745" x2="37448" y2="43209"/>
                        <a14:foregroundMark x1="30573" y1="51104" x2="38021" y2="44397"/>
                        <a14:foregroundMark x1="26354" y1="42530" x2="34375" y2="34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9" r="59627" b="46459"/>
          <a:stretch/>
        </p:blipFill>
        <p:spPr bwMode="auto">
          <a:xfrm>
            <a:off x="7562546" y="7844"/>
            <a:ext cx="130029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20110"/>
          <a:stretch/>
        </p:blipFill>
        <p:spPr>
          <a:xfrm>
            <a:off x="304800" y="3841143"/>
            <a:ext cx="2743200" cy="116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b="1710"/>
          <a:stretch/>
        </p:blipFill>
        <p:spPr>
          <a:xfrm>
            <a:off x="3247574" y="3841143"/>
            <a:ext cx="2743200" cy="116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b="9271"/>
          <a:stretch/>
        </p:blipFill>
        <p:spPr>
          <a:xfrm>
            <a:off x="6195428" y="3841143"/>
            <a:ext cx="2743200" cy="116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536964" y="1610811"/>
            <a:ext cx="1752600" cy="1673553"/>
            <a:chOff x="7536964" y="1610811"/>
            <a:chExt cx="1752600" cy="167355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/>
            <a:srcRect l="21796" t="6542" r="22349" b="6897"/>
            <a:stretch/>
          </p:blipFill>
          <p:spPr>
            <a:xfrm>
              <a:off x="7890574" y="2236310"/>
              <a:ext cx="1048054" cy="104805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36964" y="1610811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 smtClean="0">
                  <a:latin typeface="Titillium Web" panose="00000500000000000000" pitchFamily="2" charset="0"/>
                </a:rPr>
                <a:t>Rstudio</a:t>
              </a:r>
              <a:r>
                <a:rPr lang="nl-BE" dirty="0" smtClean="0">
                  <a:latin typeface="Titillium Web" panose="00000500000000000000" pitchFamily="2" charset="0"/>
                </a:rPr>
                <a:t> Register here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8889" r="18889" b="18889"/>
          <a:stretch/>
        </p:blipFill>
        <p:spPr>
          <a:xfrm>
            <a:off x="5724437" y="2191608"/>
            <a:ext cx="371563" cy="288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91" y="4462625"/>
            <a:ext cx="1356618" cy="47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>
          <a:xfrm>
            <a:off x="395536" y="542000"/>
            <a:ext cx="7757864" cy="1381677"/>
          </a:xfrm>
        </p:spPr>
        <p:txBody>
          <a:bodyPr/>
          <a:lstStyle/>
          <a:p>
            <a:r>
              <a:rPr lang="nl-BE" dirty="0" err="1" smtClean="0"/>
              <a:t>LifeWatch</a:t>
            </a:r>
            <a:r>
              <a:rPr lang="nl-BE" dirty="0" smtClean="0"/>
              <a:t> Data Cloud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242508"/>
            <a:ext cx="6134100" cy="37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4734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nl-BE" dirty="0" err="1" smtClean="0"/>
              <a:t>Use</a:t>
            </a:r>
            <a:r>
              <a:rPr lang="nl-BE" dirty="0" smtClean="0"/>
              <a:t> Case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Modeling</a:t>
            </a:r>
            <a:r>
              <a:rPr lang="nl-BE" dirty="0" smtClean="0"/>
              <a:t> </a:t>
            </a:r>
            <a:r>
              <a:rPr lang="nl-BE" dirty="0"/>
              <a:t>plankton </a:t>
            </a:r>
            <a:r>
              <a:rPr lang="nl-BE" dirty="0" err="1"/>
              <a:t>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1: </a:t>
            </a:r>
            <a:r>
              <a:rPr lang="nl-BE" sz="3600" dirty="0" err="1"/>
              <a:t>modeling</a:t>
            </a:r>
            <a:r>
              <a:rPr lang="nl-BE" sz="3600" dirty="0"/>
              <a:t> plankton </a:t>
            </a:r>
            <a:r>
              <a:rPr lang="nl-BE" sz="3600" dirty="0" err="1"/>
              <a:t>interactions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r>
              <a:rPr lang="nl-BE" sz="2000" dirty="0" smtClean="0"/>
              <a:t>Plankton </a:t>
            </a:r>
            <a:r>
              <a:rPr lang="nl-BE" sz="2000" dirty="0" err="1" smtClean="0"/>
              <a:t>forms</a:t>
            </a:r>
            <a:r>
              <a:rPr lang="nl-BE" sz="2000" dirty="0" smtClean="0"/>
              <a:t> </a:t>
            </a:r>
            <a:r>
              <a:rPr lang="nl-BE" sz="2000" dirty="0" err="1" smtClean="0"/>
              <a:t>the</a:t>
            </a:r>
            <a:r>
              <a:rPr lang="nl-BE" sz="2000" dirty="0" smtClean="0"/>
              <a:t> base of </a:t>
            </a:r>
            <a:r>
              <a:rPr lang="nl-BE" sz="2000" dirty="0" err="1" smtClean="0"/>
              <a:t>the</a:t>
            </a:r>
            <a:r>
              <a:rPr lang="nl-BE" sz="2000" dirty="0" smtClean="0"/>
              <a:t> base of </a:t>
            </a:r>
            <a:r>
              <a:rPr lang="nl-BE" sz="2000" dirty="0" err="1" smtClean="0"/>
              <a:t>the</a:t>
            </a:r>
            <a:r>
              <a:rPr lang="nl-BE" sz="2000" dirty="0" smtClean="0"/>
              <a:t> marine </a:t>
            </a:r>
            <a:r>
              <a:rPr lang="nl-BE" sz="2000" dirty="0" err="1" smtClean="0"/>
              <a:t>foodweb</a:t>
            </a:r>
            <a:endParaRPr lang="nl-BE" sz="2000" dirty="0" smtClean="0"/>
          </a:p>
          <a:p>
            <a:r>
              <a:rPr lang="nl-BE" sz="2000" dirty="0" err="1" smtClean="0">
                <a:latin typeface="Titillium Web" panose="00000500000000000000" pitchFamily="2" charset="0"/>
              </a:rPr>
              <a:t>Challenges</a:t>
            </a:r>
            <a:endParaRPr lang="nl-BE" sz="2000" dirty="0">
              <a:latin typeface="Titillium Web" panose="00000500000000000000" pitchFamily="2" charset="0"/>
            </a:endParaRPr>
          </a:p>
          <a:p>
            <a:pPr lvl="1"/>
            <a:r>
              <a:rPr lang="nl-BE" sz="18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Climate</a:t>
            </a:r>
            <a:r>
              <a:rPr lang="nl-BE" sz="1800" dirty="0">
                <a:solidFill>
                  <a:srgbClr val="65617D"/>
                </a:solidFill>
                <a:latin typeface="Titillium Web" panose="00000500000000000000" pitchFamily="2" charset="0"/>
              </a:rPr>
              <a:t> change</a:t>
            </a:r>
          </a:p>
          <a:p>
            <a:pPr lvl="1"/>
            <a:r>
              <a:rPr lang="nl-BE" sz="1800" dirty="0">
                <a:solidFill>
                  <a:srgbClr val="65617D"/>
                </a:solidFill>
                <a:latin typeface="Titillium Web" panose="00000500000000000000" pitchFamily="2" charset="0"/>
              </a:rPr>
              <a:t>Blue </a:t>
            </a:r>
            <a:r>
              <a:rPr lang="nl-BE" sz="18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economy</a:t>
            </a:r>
            <a:r>
              <a:rPr lang="nl-BE" sz="1800" dirty="0">
                <a:solidFill>
                  <a:srgbClr val="65617D"/>
                </a:solidFill>
                <a:latin typeface="Titillium Web" panose="00000500000000000000" pitchFamily="2" charset="0"/>
              </a:rPr>
              <a:t> </a:t>
            </a:r>
            <a:r>
              <a:rPr lang="nl-BE" sz="18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activities</a:t>
            </a:r>
            <a:endParaRPr lang="nl-BE" sz="1800" dirty="0">
              <a:solidFill>
                <a:srgbClr val="65617D"/>
              </a:solidFill>
              <a:latin typeface="Titillium Web" panose="00000500000000000000" pitchFamily="2" charset="0"/>
            </a:endParaRPr>
          </a:p>
          <a:p>
            <a:pPr lvl="1"/>
            <a:r>
              <a:rPr lang="nl-BE" sz="1800" dirty="0">
                <a:solidFill>
                  <a:srgbClr val="65617D"/>
                </a:solidFill>
                <a:latin typeface="Titillium Web" panose="00000500000000000000" pitchFamily="2" charset="0"/>
              </a:rPr>
              <a:t>Field </a:t>
            </a:r>
            <a:r>
              <a:rPr lang="nl-BE" sz="18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observations</a:t>
            </a:r>
            <a:r>
              <a:rPr lang="nl-BE" sz="1800" dirty="0">
                <a:solidFill>
                  <a:srgbClr val="65617D"/>
                </a:solidFill>
                <a:latin typeface="Titillium Web" panose="00000500000000000000" pitchFamily="2" charset="0"/>
              </a:rPr>
              <a:t> are </a:t>
            </a:r>
            <a:r>
              <a:rPr lang="nl-BE" sz="18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costly</a:t>
            </a:r>
            <a:endParaRPr lang="nl-BE" sz="1800" dirty="0">
              <a:solidFill>
                <a:srgbClr val="65617D"/>
              </a:solidFill>
              <a:latin typeface="Titillium Web" panose="00000500000000000000" pitchFamily="2" charset="0"/>
            </a:endParaRPr>
          </a:p>
          <a:p>
            <a:pPr marL="457200" lvl="1" indent="0">
              <a:buNone/>
            </a:pPr>
            <a:r>
              <a:rPr lang="nl-BE" sz="2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1026" name="Picture 2" descr="https://lh3.googleusercontent.com/Zb9hYbzY-KeWTlLg0px793kCF6xjMjR30mbq8Ju8fjVCLYpPFA8h6pl_cqEauNLrCJC4UKq2u3ebFg9EA-auOzOp5j_ubqIokL5ryilBU9TakhJVPjw2IhqDVne_RMiEdoSatdKQu0c74B6bvrUf_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67226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VR3JF6moctXy2Tj3Y3XYFqqMNP-jYBB70tQFu5eUcjd0y4CGSDfr0g-rcPg0mB9mnK2MjKjngHBfwGlUbm2F0yPWZcsz42z6jEUW2L2UQmiWbiIBBoq1GSG5_qqyx3Vr3mQhx0giBGnZVow2j0exq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51" y="4834273"/>
            <a:ext cx="1055914" cy="2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781550"/>
            <a:ext cx="1477451" cy="383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9967" y="4703028"/>
            <a:ext cx="3965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latin typeface="Titillium Web" panose="00000500000000000000" pitchFamily="2" charset="0"/>
              </a:rPr>
              <a:t>Otero</a:t>
            </a:r>
            <a:r>
              <a:rPr lang="nl-BE" sz="1100" dirty="0" smtClean="0">
                <a:latin typeface="Titillium Web" panose="00000500000000000000" pitchFamily="2" charset="0"/>
              </a:rPr>
              <a:t> </a:t>
            </a:r>
            <a:r>
              <a:rPr lang="nl-BE" sz="1100" i="1" dirty="0" smtClean="0">
                <a:latin typeface="Titillium Web" panose="00000500000000000000" pitchFamily="2" charset="0"/>
              </a:rPr>
              <a:t>et al.</a:t>
            </a:r>
          </a:p>
          <a:p>
            <a:pPr algn="r"/>
            <a:r>
              <a:rPr lang="en-US" sz="1100" dirty="0">
                <a:hlinkClick r:id="rId6"/>
              </a:rPr>
              <a:t>https://</a:t>
            </a:r>
            <a:r>
              <a:rPr lang="en-US" sz="1100" dirty="0" smtClean="0">
                <a:hlinkClick r:id="rId6"/>
              </a:rPr>
              <a:t>doi.org/10.5194/bg-2022-11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4917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1: </a:t>
            </a:r>
            <a:r>
              <a:rPr lang="nl-BE" sz="3600" dirty="0" err="1"/>
              <a:t>modeling</a:t>
            </a:r>
            <a:r>
              <a:rPr lang="nl-BE" sz="3600" dirty="0"/>
              <a:t> plankton </a:t>
            </a:r>
            <a:r>
              <a:rPr lang="nl-BE" sz="3600" dirty="0" err="1"/>
              <a:t>interactions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r>
              <a:rPr lang="nl-BE" sz="2000" dirty="0" err="1" smtClean="0"/>
              <a:t>Mechanistic</a:t>
            </a:r>
            <a:r>
              <a:rPr lang="nl-BE" sz="2000" dirty="0" smtClean="0"/>
              <a:t> model </a:t>
            </a:r>
            <a:r>
              <a:rPr lang="nl-BE" sz="2000" dirty="0" err="1" smtClean="0"/>
              <a:t>to</a:t>
            </a:r>
            <a:r>
              <a:rPr lang="nl-BE" sz="2000" dirty="0"/>
              <a:t> </a:t>
            </a:r>
            <a:r>
              <a:rPr lang="nl-BE" sz="2000" dirty="0" err="1" smtClean="0"/>
              <a:t>derive</a:t>
            </a:r>
            <a:r>
              <a:rPr lang="nl-BE" sz="2000" dirty="0" smtClean="0"/>
              <a:t> </a:t>
            </a:r>
            <a:r>
              <a:rPr lang="nl-BE" sz="2000" dirty="0" err="1" smtClean="0"/>
              <a:t>phytoplankton</a:t>
            </a:r>
            <a:r>
              <a:rPr lang="nl-BE" sz="2000" dirty="0" smtClean="0"/>
              <a:t> drivers</a:t>
            </a:r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2052" name="Picture 4" descr="https://lh6.googleusercontent.com/U9u6vPMLgqS0GVVr_axKeOWCcGFjlrMdqpgCt_2msbSAj_pMLY-zTDfbnl16hHs4CsalePvBkyIYYqrk7wYmPYJKxq1S5OrEC5YHllG1N8hH6S7RH4hzxCPtjRcSPp5BPUxUKsnQrMsVb73BX5CK_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10" y="2245666"/>
            <a:ext cx="5360191" cy="27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2417273"/>
            <a:ext cx="3810000" cy="2438400"/>
            <a:chOff x="1066800" y="2659597"/>
            <a:chExt cx="6134100" cy="37338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9" b="98642" l="10000" r="90000">
                          <a14:foregroundMark x1="19948" y1="27589" x2="34375" y2="9423"/>
                          <a14:foregroundMark x1="18802" y1="42699" x2="36302" y2="43973"/>
                          <a14:foregroundMark x1="30469" y1="50170" x2="37656" y2="43463"/>
                          <a14:foregroundMark x1="16042" y1="40238" x2="17969" y2="34126"/>
                          <a14:foregroundMark x1="18646" y1="29966" x2="32396" y2="17487"/>
                          <a14:foregroundMark x1="18229" y1="29032" x2="18177" y2="17827"/>
                          <a14:foregroundMark x1="19219" y1="17657" x2="32292" y2="5348"/>
                          <a14:foregroundMark x1="23698" y1="46010" x2="28177" y2="46944"/>
                          <a14:foregroundMark x1="41563" y1="28693" x2="47031" y2="27589"/>
                          <a14:foregroundMark x1="43073" y1="34465" x2="47500" y2="33871"/>
                          <a14:foregroundMark x1="55990" y1="19015" x2="54167" y2="12309"/>
                          <a14:foregroundMark x1="54844" y1="17148" x2="54010" y2="14686"/>
                          <a14:foregroundMark x1="54063" y1="11375" x2="55417" y2="9677"/>
                          <a14:foregroundMark x1="54635" y1="24788" x2="53906" y2="10611"/>
                          <a14:foregroundMark x1="54271" y1="30900" x2="65260" y2="38031"/>
                          <a14:foregroundMark x1="53333" y1="31494" x2="53333" y2="26061"/>
                          <a14:foregroundMark x1="51979" y1="30221" x2="52083" y2="25127"/>
                          <a14:foregroundMark x1="40885" y1="5942" x2="40990" y2="22581"/>
                          <a14:foregroundMark x1="39375" y1="6452" x2="39010" y2="23684"/>
                          <a14:foregroundMark x1="49010" y1="6452" x2="49427" y2="23260"/>
                          <a14:foregroundMark x1="38438" y1="5008" x2="38333" y2="24024"/>
                          <a14:foregroundMark x1="45938" y1="45501" x2="62552" y2="59338"/>
                          <a14:foregroundMark x1="60260" y1="65365" x2="60417" y2="62139"/>
                          <a14:foregroundMark x1="12917" y1="76825" x2="37760" y2="94143"/>
                          <a14:foregroundMark x1="25104" y1="52547" x2="44167" y2="79626"/>
                          <a14:foregroundMark x1="44740" y1="93973" x2="52812" y2="86757"/>
                          <a14:foregroundMark x1="14063" y1="72411" x2="17448" y2="59677"/>
                          <a14:foregroundMark x1="11667" y1="78183" x2="13229" y2="67827"/>
                          <a14:foregroundMark x1="43177" y1="81239" x2="43021" y2="47199"/>
                          <a14:foregroundMark x1="24271" y1="72411" x2="24688" y2="64092"/>
                          <a14:foregroundMark x1="48125" y1="86503" x2="44427" y2="57640"/>
                          <a14:foregroundMark x1="12552" y1="78098" x2="38385" y2="98642"/>
                          <a14:foregroundMark x1="11875" y1="64601" x2="16927" y2="65705"/>
                          <a14:foregroundMark x1="36875" y1="52037" x2="43385" y2="58829"/>
                          <a14:backgroundMark x1="70417" y1="37861" x2="72448" y2="39134"/>
                          <a14:backgroundMark x1="69583" y1="38964" x2="72448" y2="35739"/>
                          <a14:backgroundMark x1="76354" y1="38625" x2="66563" y2="63837"/>
                          <a14:backgroundMark x1="70208" y1="46180" x2="70469" y2="41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789"/>
            <a:stretch/>
          </p:blipFill>
          <p:spPr bwMode="auto">
            <a:xfrm>
              <a:off x="1066800" y="2659597"/>
              <a:ext cx="6134100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5195820" y="3946271"/>
              <a:ext cx="265797" cy="15240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179967" y="4703028"/>
            <a:ext cx="3965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latin typeface="Titillium Web" panose="00000500000000000000" pitchFamily="2" charset="0"/>
              </a:rPr>
              <a:t>Otero</a:t>
            </a:r>
            <a:r>
              <a:rPr lang="nl-BE" sz="1100" dirty="0" smtClean="0">
                <a:latin typeface="Titillium Web" panose="00000500000000000000" pitchFamily="2" charset="0"/>
              </a:rPr>
              <a:t> </a:t>
            </a:r>
            <a:r>
              <a:rPr lang="nl-BE" sz="1100" i="1" dirty="0" smtClean="0">
                <a:latin typeface="Titillium Web" panose="00000500000000000000" pitchFamily="2" charset="0"/>
              </a:rPr>
              <a:t>et al.</a:t>
            </a:r>
          </a:p>
          <a:p>
            <a:pPr algn="r"/>
            <a:r>
              <a:rPr lang="en-US" sz="1100" dirty="0">
                <a:hlinkClick r:id="rId6"/>
              </a:rPr>
              <a:t>https://</a:t>
            </a:r>
            <a:r>
              <a:rPr lang="en-US" sz="1100" dirty="0" smtClean="0">
                <a:hlinkClick r:id="rId6"/>
              </a:rPr>
              <a:t>doi.org/10.5194/bg-2022-11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998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1: </a:t>
            </a:r>
            <a:r>
              <a:rPr lang="nl-BE" sz="3600" dirty="0" err="1"/>
              <a:t>modeling</a:t>
            </a:r>
            <a:r>
              <a:rPr lang="nl-BE" sz="3600" dirty="0"/>
              <a:t> plankton </a:t>
            </a:r>
            <a:r>
              <a:rPr lang="nl-BE" sz="3600" dirty="0" err="1"/>
              <a:t>interactions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r>
              <a:rPr lang="nl-BE" sz="2000" dirty="0" err="1" smtClean="0"/>
              <a:t>Mechanistic</a:t>
            </a:r>
            <a:r>
              <a:rPr lang="nl-BE" sz="2000" dirty="0" smtClean="0"/>
              <a:t> model </a:t>
            </a:r>
            <a:r>
              <a:rPr lang="nl-BE" sz="2000" dirty="0" err="1" smtClean="0"/>
              <a:t>to</a:t>
            </a:r>
            <a:r>
              <a:rPr lang="nl-BE" sz="2000" dirty="0"/>
              <a:t> </a:t>
            </a:r>
            <a:r>
              <a:rPr lang="nl-BE" sz="2000" dirty="0" err="1" smtClean="0"/>
              <a:t>derive</a:t>
            </a:r>
            <a:r>
              <a:rPr lang="nl-BE" sz="2000" dirty="0" smtClean="0"/>
              <a:t> </a:t>
            </a:r>
            <a:r>
              <a:rPr lang="nl-BE" sz="2000" dirty="0" err="1" smtClean="0"/>
              <a:t>phytoplankton</a:t>
            </a:r>
            <a:r>
              <a:rPr lang="nl-BE" sz="2000" dirty="0" smtClean="0"/>
              <a:t> drivers</a:t>
            </a:r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2052" name="Picture 4" descr="https://lh6.googleusercontent.com/U9u6vPMLgqS0GVVr_axKeOWCcGFjlrMdqpgCt_2msbSAj_pMLY-zTDfbnl16hHs4CsalePvBkyIYYqrk7wYmPYJKxq1S5OrEC5YHllG1N8hH6S7RH4hzxCPtjRcSPp5BPUxUKsnQrMsVb73BX5CK_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10" y="2245666"/>
            <a:ext cx="5360191" cy="27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3.googleusercontent.com/xPlDjAk4mClcEfXQnR2968wksnDcacTTLmrQk62BMEBgqZJDt3L-aXLrrvruCfJIBgDsPEBvL9MlUpslz6clddJk1sgJl3rzswm-EJJG6_KKRiXnxNcN_5L_uEoJF3THPyxlfC17wqVaTwdh9XtjT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332372"/>
            <a:ext cx="3429001" cy="16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9967" y="4703028"/>
            <a:ext cx="3965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latin typeface="Titillium Web" panose="00000500000000000000" pitchFamily="2" charset="0"/>
              </a:rPr>
              <a:t>Otero</a:t>
            </a:r>
            <a:r>
              <a:rPr lang="nl-BE" sz="1100" dirty="0" smtClean="0">
                <a:latin typeface="Titillium Web" panose="00000500000000000000" pitchFamily="2" charset="0"/>
              </a:rPr>
              <a:t> </a:t>
            </a:r>
            <a:r>
              <a:rPr lang="nl-BE" sz="1100" i="1" dirty="0" smtClean="0">
                <a:latin typeface="Titillium Web" panose="00000500000000000000" pitchFamily="2" charset="0"/>
              </a:rPr>
              <a:t>et al.</a:t>
            </a:r>
          </a:p>
          <a:p>
            <a:pPr algn="r"/>
            <a:r>
              <a:rPr lang="en-US" sz="1100" dirty="0">
                <a:hlinkClick r:id="rId5"/>
              </a:rPr>
              <a:t>https://</a:t>
            </a:r>
            <a:r>
              <a:rPr lang="en-US" sz="1100" dirty="0" smtClean="0">
                <a:hlinkClick r:id="rId5"/>
              </a:rPr>
              <a:t>doi.org/10.5194/bg-2022-11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2" y="2967994"/>
            <a:ext cx="929308" cy="3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1: </a:t>
            </a:r>
            <a:r>
              <a:rPr lang="nl-BE" sz="3600" dirty="0" err="1"/>
              <a:t>modeling</a:t>
            </a:r>
            <a:r>
              <a:rPr lang="nl-BE" sz="3600" dirty="0"/>
              <a:t> plankton </a:t>
            </a:r>
            <a:r>
              <a:rPr lang="nl-BE" sz="3600" dirty="0" err="1"/>
              <a:t>interactions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pPr marL="0" indent="0">
              <a:buNone/>
            </a:pPr>
            <a:endParaRPr lang="nl-BE" sz="2000" dirty="0" smtClean="0"/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5122" name="Picture 2" descr="https://lh3.googleusercontent.com/4JE_vTCHoHck63DBr3OVCbRFhSj7uXbL3jQaLbKE6BMavMbOQJ3HJclVoYC8RrJ9xSmKWuKohocXJedTDySj4LDK7hzag0ouascZQvJacSNsrNjR_BpiLnmWvjQR7MwCUVlE1jyrQtTig5yC7uDX-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86895"/>
            <a:ext cx="63246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idx="3"/>
          </p:nvPr>
        </p:nvSpPr>
        <p:spPr>
          <a:xfrm>
            <a:off x="619944" y="1352550"/>
            <a:ext cx="7457256" cy="3372497"/>
          </a:xfrm>
        </p:spPr>
        <p:txBody>
          <a:bodyPr/>
          <a:lstStyle/>
          <a:p>
            <a:r>
              <a:rPr lang="nl-BE" sz="2000" dirty="0" err="1" smtClean="0"/>
              <a:t>Seasonal</a:t>
            </a:r>
            <a:r>
              <a:rPr lang="nl-BE" sz="2000" dirty="0" smtClean="0"/>
              <a:t> </a:t>
            </a:r>
            <a:r>
              <a:rPr lang="nl-BE" sz="2000" dirty="0" err="1" smtClean="0"/>
              <a:t>variation</a:t>
            </a:r>
            <a:r>
              <a:rPr lang="nl-BE" sz="2000" dirty="0" smtClean="0"/>
              <a:t> of </a:t>
            </a:r>
            <a:r>
              <a:rPr lang="nl-BE" sz="2000" dirty="0" err="1" smtClean="0"/>
              <a:t>phytoplankton</a:t>
            </a:r>
            <a:endParaRPr lang="nl-BE" sz="2000" dirty="0" smtClean="0"/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179967" y="4703028"/>
            <a:ext cx="3965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latin typeface="Titillium Web" panose="00000500000000000000" pitchFamily="2" charset="0"/>
              </a:rPr>
              <a:t>Otero</a:t>
            </a:r>
            <a:r>
              <a:rPr lang="nl-BE" sz="1100" dirty="0" smtClean="0">
                <a:latin typeface="Titillium Web" panose="00000500000000000000" pitchFamily="2" charset="0"/>
              </a:rPr>
              <a:t> </a:t>
            </a:r>
            <a:r>
              <a:rPr lang="nl-BE" sz="1100" i="1" dirty="0" smtClean="0">
                <a:latin typeface="Titillium Web" panose="00000500000000000000" pitchFamily="2" charset="0"/>
              </a:rPr>
              <a:t>et al.</a:t>
            </a:r>
          </a:p>
          <a:p>
            <a:pPr algn="r"/>
            <a:r>
              <a:rPr lang="en-US" sz="1100" dirty="0">
                <a:hlinkClick r:id="rId4"/>
              </a:rPr>
              <a:t>https://</a:t>
            </a:r>
            <a:r>
              <a:rPr lang="en-US" sz="1100" dirty="0" smtClean="0">
                <a:hlinkClick r:id="rId4"/>
              </a:rPr>
              <a:t>doi.org/10.5194/bg-2022-11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6082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1: </a:t>
            </a:r>
            <a:r>
              <a:rPr lang="nl-BE" sz="3600" dirty="0" err="1"/>
              <a:t>modeling</a:t>
            </a:r>
            <a:r>
              <a:rPr lang="nl-BE" sz="3600" dirty="0"/>
              <a:t> plankton </a:t>
            </a:r>
            <a:r>
              <a:rPr lang="nl-BE" sz="3600" dirty="0" err="1"/>
              <a:t>interactions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pPr marL="0" indent="0">
              <a:buNone/>
            </a:pPr>
            <a:endParaRPr lang="nl-BE" sz="2000" dirty="0" smtClean="0"/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3"/>
          </p:nvPr>
        </p:nvSpPr>
        <p:spPr>
          <a:xfrm>
            <a:off x="619944" y="1428750"/>
            <a:ext cx="7457256" cy="3372497"/>
          </a:xfrm>
        </p:spPr>
        <p:txBody>
          <a:bodyPr/>
          <a:lstStyle/>
          <a:p>
            <a:r>
              <a:rPr lang="nl-BE" sz="2000" u="sng" dirty="0" err="1" smtClean="0">
                <a:solidFill>
                  <a:schemeClr val="tx1">
                    <a:lumMod val="50000"/>
                  </a:schemeClr>
                </a:solidFill>
              </a:rPr>
              <a:t>Phytoplankton</a:t>
            </a:r>
            <a:r>
              <a:rPr lang="nl-BE" sz="2000" dirty="0" smtClean="0"/>
              <a:t> </a:t>
            </a:r>
            <a:r>
              <a:rPr lang="nl-BE" sz="2000" dirty="0" err="1" smtClean="0"/>
              <a:t>and</a:t>
            </a:r>
            <a:r>
              <a:rPr lang="nl-BE" sz="2000" dirty="0" smtClean="0"/>
              <a:t> </a:t>
            </a:r>
            <a:r>
              <a:rPr lang="nl-BE" sz="2000" u="sng" dirty="0" err="1" smtClean="0">
                <a:solidFill>
                  <a:schemeClr val="bg1">
                    <a:lumMod val="65000"/>
                  </a:schemeClr>
                </a:solidFill>
              </a:rPr>
              <a:t>zooplankton</a:t>
            </a:r>
            <a:r>
              <a:rPr lang="nl-BE" sz="2000" dirty="0" smtClean="0"/>
              <a:t> </a:t>
            </a:r>
            <a:r>
              <a:rPr lang="nl-BE" sz="2000" dirty="0" err="1" smtClean="0">
                <a:solidFill>
                  <a:schemeClr val="bg1">
                    <a:lumMod val="65000"/>
                  </a:schemeClr>
                </a:solidFill>
              </a:rPr>
              <a:t>grazing</a:t>
            </a:r>
            <a:endParaRPr lang="nl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6146" name="Picture 2" descr="https://lh6.googleusercontent.com/U4cu6sq4DNW01Q3iK6590kMpscERz0SPrmHaSsSNGocp-phy59On3WhTRHtxbzpPAbqPZxmfD_MsabGgUQPNK_20TlOh9CVNDM6_ZJPVOzdox-ArGxj7w_VJnZYnmpxgUUSkzMiHGj6c2fubvIequ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10397"/>
            <a:ext cx="6400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209800" y="1763419"/>
            <a:ext cx="914400" cy="24765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56657" y="1781822"/>
            <a:ext cx="424543" cy="331141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79967" y="4703028"/>
            <a:ext cx="3965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latin typeface="Titillium Web" panose="00000500000000000000" pitchFamily="2" charset="0"/>
              </a:rPr>
              <a:t>Otero</a:t>
            </a:r>
            <a:r>
              <a:rPr lang="nl-BE" sz="1100" dirty="0" smtClean="0">
                <a:latin typeface="Titillium Web" panose="00000500000000000000" pitchFamily="2" charset="0"/>
              </a:rPr>
              <a:t> </a:t>
            </a:r>
            <a:r>
              <a:rPr lang="nl-BE" sz="1100" i="1" dirty="0" smtClean="0">
                <a:latin typeface="Titillium Web" panose="00000500000000000000" pitchFamily="2" charset="0"/>
              </a:rPr>
              <a:t>et al.</a:t>
            </a:r>
          </a:p>
          <a:p>
            <a:pPr algn="r"/>
            <a:r>
              <a:rPr lang="en-US" sz="1100" dirty="0">
                <a:hlinkClick r:id="rId4"/>
              </a:rPr>
              <a:t>https://</a:t>
            </a:r>
            <a:r>
              <a:rPr lang="en-US" sz="1100" dirty="0" smtClean="0">
                <a:hlinkClick r:id="rId4"/>
              </a:rPr>
              <a:t>doi.org/10.5194/bg-2022-11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600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1: </a:t>
            </a:r>
            <a:r>
              <a:rPr lang="nl-BE" sz="3600" dirty="0" err="1"/>
              <a:t>modeling</a:t>
            </a:r>
            <a:r>
              <a:rPr lang="nl-BE" sz="3600" dirty="0"/>
              <a:t> plankton </a:t>
            </a:r>
            <a:r>
              <a:rPr lang="nl-BE" sz="3600" dirty="0" err="1"/>
              <a:t>interactions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pPr marL="0" indent="0">
              <a:buNone/>
            </a:pPr>
            <a:endParaRPr lang="nl-BE" sz="2000" dirty="0" smtClean="0"/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3"/>
          </p:nvPr>
        </p:nvSpPr>
        <p:spPr>
          <a:xfrm>
            <a:off x="619944" y="1428750"/>
            <a:ext cx="7457256" cy="3372497"/>
          </a:xfrm>
        </p:spPr>
        <p:txBody>
          <a:bodyPr/>
          <a:lstStyle/>
          <a:p>
            <a:r>
              <a:rPr lang="nl-BE" sz="2000" dirty="0" err="1" smtClean="0"/>
              <a:t>Relative</a:t>
            </a:r>
            <a:r>
              <a:rPr lang="nl-BE" sz="2000" dirty="0" smtClean="0"/>
              <a:t> </a:t>
            </a:r>
            <a:r>
              <a:rPr lang="nl-BE" sz="2000" dirty="0" err="1" smtClean="0"/>
              <a:t>contribution</a:t>
            </a:r>
            <a:r>
              <a:rPr lang="nl-BE" sz="2000" dirty="0"/>
              <a:t> </a:t>
            </a:r>
            <a:r>
              <a:rPr lang="nl-BE" sz="2000" dirty="0" smtClean="0"/>
              <a:t>of drivers over time</a:t>
            </a:r>
            <a:endParaRPr lang="nl-BE" sz="2000" dirty="0"/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762000" y="1809750"/>
            <a:ext cx="6400800" cy="3200400"/>
            <a:chOff x="1371600" y="1943100"/>
            <a:chExt cx="6400800" cy="3200400"/>
          </a:xfrm>
        </p:grpSpPr>
        <p:pic>
          <p:nvPicPr>
            <p:cNvPr id="7170" name="Picture 2" descr="Chart&#10;&#10;Description automatically generat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943100"/>
              <a:ext cx="6400800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886200" y="211455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 smtClean="0">
                  <a:latin typeface="Titillium Web" panose="00000500000000000000" pitchFamily="2" charset="0"/>
                </a:rPr>
                <a:t>Phosphate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28800" y="211455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 smtClean="0">
                  <a:latin typeface="Titillium Web" panose="00000500000000000000" pitchFamily="2" charset="0"/>
                </a:rPr>
                <a:t>Nitrogen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43600" y="2166019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 smtClean="0">
                  <a:latin typeface="Titillium Web" panose="00000500000000000000" pitchFamily="2" charset="0"/>
                </a:rPr>
                <a:t>Silicate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2600" y="340995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>
                  <a:latin typeface="Titillium Web" panose="00000500000000000000" pitchFamily="2" charset="0"/>
                </a:rPr>
                <a:t>Light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86200" y="344805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 smtClean="0">
                  <a:latin typeface="Titillium Web" panose="00000500000000000000" pitchFamily="2" charset="0"/>
                </a:rPr>
                <a:t>Temperature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31626" y="340995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 smtClean="0">
                  <a:latin typeface="Titillium Web" panose="00000500000000000000" pitchFamily="2" charset="0"/>
                </a:rPr>
                <a:t>Zooplankton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79967" y="4703028"/>
            <a:ext cx="3965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latin typeface="Titillium Web" panose="00000500000000000000" pitchFamily="2" charset="0"/>
              </a:rPr>
              <a:t>Otero</a:t>
            </a:r>
            <a:r>
              <a:rPr lang="nl-BE" sz="1100" dirty="0" smtClean="0">
                <a:latin typeface="Titillium Web" panose="00000500000000000000" pitchFamily="2" charset="0"/>
              </a:rPr>
              <a:t> </a:t>
            </a:r>
            <a:r>
              <a:rPr lang="nl-BE" sz="1100" i="1" dirty="0" smtClean="0">
                <a:latin typeface="Titillium Web" panose="00000500000000000000" pitchFamily="2" charset="0"/>
              </a:rPr>
              <a:t>et al.</a:t>
            </a:r>
          </a:p>
          <a:p>
            <a:pPr algn="r"/>
            <a:r>
              <a:rPr lang="en-US" sz="1100" dirty="0">
                <a:hlinkClick r:id="rId4"/>
              </a:rPr>
              <a:t>https://</a:t>
            </a:r>
            <a:r>
              <a:rPr lang="en-US" sz="1100" dirty="0" smtClean="0">
                <a:hlinkClick r:id="rId4"/>
              </a:rPr>
              <a:t>doi.org/10.5194/bg-2022-11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118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1: </a:t>
            </a:r>
            <a:r>
              <a:rPr lang="nl-BE" sz="3600" dirty="0" err="1"/>
              <a:t>modeling</a:t>
            </a:r>
            <a:r>
              <a:rPr lang="nl-BE" sz="3600" dirty="0"/>
              <a:t> plankton </a:t>
            </a:r>
            <a:r>
              <a:rPr lang="nl-BE" sz="3600" dirty="0" err="1"/>
              <a:t>interactions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pPr marL="0" indent="0">
              <a:buNone/>
            </a:pPr>
            <a:endParaRPr lang="nl-BE" sz="2000" dirty="0" smtClean="0"/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28750"/>
            <a:ext cx="7457256" cy="3372497"/>
          </a:xfrm>
        </p:spPr>
        <p:txBody>
          <a:bodyPr/>
          <a:lstStyle/>
          <a:p>
            <a:r>
              <a:rPr lang="nl-BE" sz="2000" dirty="0" err="1" smtClean="0"/>
              <a:t>Why</a:t>
            </a:r>
            <a:r>
              <a:rPr lang="nl-BE" sz="2000" dirty="0" smtClean="0"/>
              <a:t> </a:t>
            </a:r>
            <a:r>
              <a:rPr lang="nl-BE" sz="2000" dirty="0" err="1" smtClean="0"/>
              <a:t>using</a:t>
            </a:r>
            <a:r>
              <a:rPr lang="nl-BE" sz="2000" dirty="0" smtClean="0"/>
              <a:t> VSC resources? </a:t>
            </a:r>
            <a:endParaRPr lang="nl-BE" sz="3000" dirty="0" smtClean="0">
              <a:latin typeface="Titillium Web" panose="00000500000000000000" pitchFamily="2" charset="0"/>
            </a:endParaRP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0234"/>
            <a:ext cx="6400800" cy="31994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31579" y="1432470"/>
            <a:ext cx="19743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10 model runs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31579" y="1432470"/>
            <a:ext cx="19743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50 model runs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531579" y="1432470"/>
            <a:ext cx="19743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100 model runs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31579" y="1432470"/>
            <a:ext cx="19743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250 model runs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531579" y="1432470"/>
            <a:ext cx="19743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500 model runs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08080" y="1432470"/>
            <a:ext cx="20978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1000 model runs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408080" y="1432470"/>
            <a:ext cx="20978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2500 model runs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408080" y="1432470"/>
            <a:ext cx="20978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5000 model runs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79967" y="4703028"/>
            <a:ext cx="3965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latin typeface="Titillium Web" panose="00000500000000000000" pitchFamily="2" charset="0"/>
              </a:rPr>
              <a:t>Otero</a:t>
            </a:r>
            <a:r>
              <a:rPr lang="nl-BE" sz="1100" dirty="0" smtClean="0">
                <a:latin typeface="Titillium Web" panose="00000500000000000000" pitchFamily="2" charset="0"/>
              </a:rPr>
              <a:t> </a:t>
            </a:r>
            <a:r>
              <a:rPr lang="nl-BE" sz="1100" i="1" dirty="0" smtClean="0">
                <a:latin typeface="Titillium Web" panose="00000500000000000000" pitchFamily="2" charset="0"/>
              </a:rPr>
              <a:t>et al.</a:t>
            </a:r>
          </a:p>
          <a:p>
            <a:pPr algn="r"/>
            <a:r>
              <a:rPr lang="en-US" sz="1100" dirty="0">
                <a:hlinkClick r:id="rId11"/>
              </a:rPr>
              <a:t>https://</a:t>
            </a:r>
            <a:r>
              <a:rPr lang="en-US" sz="1100" dirty="0" smtClean="0">
                <a:hlinkClick r:id="rId11"/>
              </a:rPr>
              <a:t>doi.org/10.5194/bg-2022-11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036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6396" y="1670144"/>
            <a:ext cx="4049029" cy="24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124005" cy="836613"/>
          </a:xfrm>
        </p:spPr>
        <p:txBody>
          <a:bodyPr/>
          <a:lstStyle/>
          <a:p>
            <a:r>
              <a:rPr lang="nl-BE" dirty="0" err="1" smtClean="0"/>
              <a:t>LifeWatch</a:t>
            </a:r>
            <a:r>
              <a:rPr lang="nl-BE" dirty="0" smtClean="0"/>
              <a:t> Data Cloud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6009456" cy="3372497"/>
          </a:xfrm>
        </p:spPr>
        <p:txBody>
          <a:bodyPr/>
          <a:lstStyle/>
          <a:p>
            <a:r>
              <a:rPr lang="nl-BE" sz="2000" dirty="0" err="1" smtClean="0"/>
              <a:t>Introduction</a:t>
            </a:r>
            <a:r>
              <a:rPr lang="nl-BE" sz="2000" dirty="0" smtClean="0"/>
              <a:t> </a:t>
            </a:r>
            <a:r>
              <a:rPr lang="nl-BE" sz="2000" dirty="0" err="1" smtClean="0"/>
              <a:t>LifeWatch</a:t>
            </a:r>
            <a:endParaRPr lang="nl-BE" sz="2000" dirty="0" smtClean="0"/>
          </a:p>
          <a:p>
            <a:r>
              <a:rPr lang="nl-BE" sz="2000" dirty="0" err="1" smtClean="0"/>
              <a:t>LifeWatch</a:t>
            </a:r>
            <a:r>
              <a:rPr lang="nl-BE" sz="2000" dirty="0" smtClean="0"/>
              <a:t> Data Cloud</a:t>
            </a:r>
          </a:p>
          <a:p>
            <a:r>
              <a:rPr lang="nl-BE" sz="2000" dirty="0" err="1" smtClean="0"/>
              <a:t>Use</a:t>
            </a:r>
            <a:r>
              <a:rPr lang="nl-BE" sz="2000" dirty="0" smtClean="0"/>
              <a:t> Case 1: </a:t>
            </a:r>
            <a:r>
              <a:rPr lang="nl-BE" sz="2000" dirty="0" err="1" smtClean="0"/>
              <a:t>modeling</a:t>
            </a:r>
            <a:r>
              <a:rPr lang="nl-BE" sz="2000" dirty="0" smtClean="0"/>
              <a:t> plankton </a:t>
            </a:r>
            <a:r>
              <a:rPr lang="nl-BE" sz="2000" dirty="0" err="1" smtClean="0"/>
              <a:t>interactions</a:t>
            </a:r>
            <a:endParaRPr lang="nl-BE" sz="2000" dirty="0" smtClean="0"/>
          </a:p>
          <a:p>
            <a:r>
              <a:rPr lang="nl-BE" sz="2000" dirty="0" err="1" smtClean="0"/>
              <a:t>Use</a:t>
            </a:r>
            <a:r>
              <a:rPr lang="nl-BE" sz="2000" dirty="0" smtClean="0"/>
              <a:t> Case 2: </a:t>
            </a:r>
            <a:r>
              <a:rPr lang="nl-BE" sz="2000" dirty="0" err="1" smtClean="0"/>
              <a:t>the</a:t>
            </a:r>
            <a:r>
              <a:rPr lang="nl-BE" sz="2000" dirty="0" smtClean="0"/>
              <a:t> </a:t>
            </a:r>
            <a:r>
              <a:rPr lang="nl-BE" sz="2000" dirty="0"/>
              <a:t>E</a:t>
            </a:r>
            <a:r>
              <a:rPr lang="nl-BE" sz="2000" dirty="0" smtClean="0"/>
              <a:t>uropean </a:t>
            </a:r>
            <a:r>
              <a:rPr lang="nl-BE" sz="2000" dirty="0"/>
              <a:t>T</a:t>
            </a:r>
            <a:r>
              <a:rPr lang="nl-BE" sz="2000" dirty="0" smtClean="0"/>
              <a:t>racking </a:t>
            </a:r>
            <a:r>
              <a:rPr lang="nl-BE" sz="2000" dirty="0"/>
              <a:t>N</a:t>
            </a:r>
            <a:r>
              <a:rPr lang="nl-BE" sz="2000" dirty="0" smtClean="0"/>
              <a:t>etwork</a:t>
            </a:r>
          </a:p>
          <a:p>
            <a:r>
              <a:rPr lang="nl-BE" sz="2000" dirty="0" err="1" smtClean="0"/>
              <a:t>Future</a:t>
            </a:r>
            <a:r>
              <a:rPr lang="nl-BE" sz="2000" dirty="0" smtClean="0"/>
              <a:t> </a:t>
            </a:r>
            <a:r>
              <a:rPr lang="nl-BE" sz="2000" dirty="0" err="1" smtClean="0"/>
              <a:t>perspectives</a:t>
            </a:r>
            <a:endParaRPr lang="nl-BE" sz="2000" dirty="0" smtClean="0"/>
          </a:p>
          <a:p>
            <a:endParaRPr lang="nl-BE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83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nl-BE" dirty="0" err="1" smtClean="0"/>
              <a:t>Use</a:t>
            </a:r>
            <a:r>
              <a:rPr lang="nl-BE" dirty="0" smtClean="0"/>
              <a:t> Case 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The European Tracking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2: </a:t>
            </a:r>
            <a:r>
              <a:rPr lang="nl-BE" sz="3600" dirty="0" err="1"/>
              <a:t>the</a:t>
            </a:r>
            <a:r>
              <a:rPr lang="nl-BE" sz="3600" dirty="0"/>
              <a:t> European Tracking Network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69" y="1409053"/>
            <a:ext cx="1693819" cy="169381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idx="3"/>
          </p:nvPr>
        </p:nvSpPr>
        <p:spPr>
          <a:xfrm>
            <a:off x="619944" y="1561453"/>
            <a:ext cx="7457256" cy="3372497"/>
          </a:xfrm>
        </p:spPr>
        <p:txBody>
          <a:bodyPr/>
          <a:lstStyle/>
          <a:p>
            <a:r>
              <a:rPr lang="nl-BE" sz="2000" dirty="0" err="1" smtClean="0"/>
              <a:t>Aquatic</a:t>
            </a:r>
            <a:r>
              <a:rPr lang="nl-BE" sz="2000" dirty="0" smtClean="0"/>
              <a:t> tracking of </a:t>
            </a:r>
            <a:r>
              <a:rPr lang="nl-BE" sz="2000" dirty="0" err="1" smtClean="0"/>
              <a:t>animals</a:t>
            </a:r>
            <a:endParaRPr lang="nl-BE" sz="2000" dirty="0" smtClean="0"/>
          </a:p>
          <a:p>
            <a:r>
              <a:rPr lang="nl-BE" sz="2000" dirty="0" err="1" smtClean="0">
                <a:latin typeface="Titillium Web" panose="00000500000000000000" pitchFamily="2" charset="0"/>
              </a:rPr>
              <a:t>Movement</a:t>
            </a:r>
            <a:r>
              <a:rPr lang="nl-BE" sz="2000" dirty="0" smtClean="0">
                <a:latin typeface="Titillium Web" panose="00000500000000000000" pitchFamily="2" charset="0"/>
              </a:rPr>
              <a:t> / Migration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2: </a:t>
            </a:r>
            <a:r>
              <a:rPr lang="nl-BE" sz="3600" dirty="0" err="1"/>
              <a:t>the</a:t>
            </a:r>
            <a:r>
              <a:rPr lang="nl-BE" sz="3600" dirty="0"/>
              <a:t> European Tracking Network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55" y="1409053"/>
            <a:ext cx="1693819" cy="169381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idx="3"/>
          </p:nvPr>
        </p:nvSpPr>
        <p:spPr>
          <a:xfrm>
            <a:off x="619944" y="1561453"/>
            <a:ext cx="7457256" cy="3372497"/>
          </a:xfrm>
        </p:spPr>
        <p:txBody>
          <a:bodyPr/>
          <a:lstStyle/>
          <a:p>
            <a:r>
              <a:rPr lang="nl-BE" sz="2000" dirty="0" err="1" smtClean="0"/>
              <a:t>Aquatic</a:t>
            </a:r>
            <a:r>
              <a:rPr lang="nl-BE" sz="2000" dirty="0" smtClean="0"/>
              <a:t> tracking of </a:t>
            </a:r>
            <a:r>
              <a:rPr lang="nl-BE" sz="2000" dirty="0" err="1" smtClean="0"/>
              <a:t>animals</a:t>
            </a:r>
            <a:endParaRPr lang="nl-BE" sz="2000" dirty="0" smtClean="0"/>
          </a:p>
          <a:p>
            <a:r>
              <a:rPr lang="nl-BE" sz="2000" dirty="0" err="1" smtClean="0">
                <a:latin typeface="Titillium Web" panose="00000500000000000000" pitchFamily="2" charset="0"/>
              </a:rPr>
              <a:t>Movement</a:t>
            </a:r>
            <a:r>
              <a:rPr lang="nl-BE" sz="2000" dirty="0" smtClean="0">
                <a:latin typeface="Titillium Web" panose="00000500000000000000" pitchFamily="2" charset="0"/>
              </a:rPr>
              <a:t> / Migration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8" y="1340812"/>
            <a:ext cx="6972497" cy="3813778"/>
          </a:xfrm>
          <a:prstGeom prst="rect">
            <a:avLst/>
          </a:prstGeom>
        </p:spPr>
      </p:pic>
      <p:pic>
        <p:nvPicPr>
          <p:cNvPr id="8" name="Picture 6" descr="https://lh3.googleusercontent.com/mupZax3qv-hO_x91z6Yv9zvsCD5wpGin2JNowukSsOCOIHQfTBm2uhpufHvbZbiol-iFxKdsLb2U6QaSCdjcC7MXjR3uD2URW9ps1kGcfu_Sq7ja3THqJc7FxF3idCX9qosVHYE7V3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29" y="3147581"/>
            <a:ext cx="1196777" cy="6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/>
              <a:t>Use</a:t>
            </a:r>
            <a:r>
              <a:rPr lang="nl-BE" sz="3600" dirty="0"/>
              <a:t> Case 2: </a:t>
            </a:r>
            <a:r>
              <a:rPr lang="nl-BE" sz="3600" dirty="0" err="1"/>
              <a:t>the</a:t>
            </a:r>
            <a:r>
              <a:rPr lang="nl-BE" sz="3600" dirty="0"/>
              <a:t> European Tracking Network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3"/>
          </p:nvPr>
        </p:nvSpPr>
        <p:spPr>
          <a:xfrm>
            <a:off x="467544" y="1276350"/>
            <a:ext cx="8295456" cy="3276600"/>
          </a:xfrm>
        </p:spPr>
        <p:txBody>
          <a:bodyPr/>
          <a:lstStyle/>
          <a:p>
            <a:r>
              <a:rPr lang="nl-BE" dirty="0" err="1" smtClean="0"/>
              <a:t>LifeWatch</a:t>
            </a:r>
            <a:r>
              <a:rPr lang="nl-BE" dirty="0" smtClean="0"/>
              <a:t> ETN portal </a:t>
            </a:r>
            <a:r>
              <a:rPr lang="nl-BE" dirty="0" err="1" smtClean="0"/>
              <a:t>and</a:t>
            </a:r>
            <a:r>
              <a:rPr lang="nl-BE" dirty="0" smtClean="0"/>
              <a:t> database </a:t>
            </a:r>
            <a:r>
              <a:rPr lang="nl-BE" dirty="0" err="1" smtClean="0"/>
              <a:t>hosted</a:t>
            </a:r>
            <a:r>
              <a:rPr lang="nl-BE" dirty="0" smtClean="0"/>
              <a:t> at VLIZ</a:t>
            </a:r>
          </a:p>
          <a:p>
            <a:pPr lvl="1"/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Copy of database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stored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at VSC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and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linked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to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data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cloud</a:t>
            </a:r>
            <a:endParaRPr lang="nl-BE" sz="1800" dirty="0" smtClean="0">
              <a:solidFill>
                <a:srgbClr val="65617D"/>
              </a:solidFill>
              <a:latin typeface="Titillium Web"/>
            </a:endParaRPr>
          </a:p>
          <a:p>
            <a:pPr lvl="1"/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RStudio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and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ETN database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used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by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ETN </a:t>
            </a:r>
            <a:r>
              <a:rPr lang="nl-BE" sz="1800" dirty="0" err="1" smtClean="0">
                <a:solidFill>
                  <a:srgbClr val="65617D"/>
                </a:solidFill>
                <a:latin typeface="Titillium Web"/>
              </a:rPr>
              <a:t>scientific</a:t>
            </a:r>
            <a:r>
              <a:rPr lang="nl-BE" sz="1800" dirty="0" smtClean="0">
                <a:solidFill>
                  <a:srgbClr val="65617D"/>
                </a:solidFill>
                <a:latin typeface="Titillium Web"/>
              </a:rPr>
              <a:t> community (&gt;350 users)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4968"/>
            <a:ext cx="3816176" cy="23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482" b="1780"/>
          <a:stretch/>
        </p:blipFill>
        <p:spPr>
          <a:xfrm>
            <a:off x="5202053" y="2426081"/>
            <a:ext cx="3941947" cy="2736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1403" y="2418237"/>
            <a:ext cx="3818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smtClean="0">
                <a:solidFill>
                  <a:srgbClr val="65617D"/>
                </a:solidFill>
                <a:latin typeface="Titillium Web"/>
              </a:rPr>
              <a:t>Animals </a:t>
            </a:r>
            <a:r>
              <a:rPr lang="nl-BE" sz="1100" dirty="0" err="1" smtClean="0">
                <a:solidFill>
                  <a:srgbClr val="65617D"/>
                </a:solidFill>
                <a:latin typeface="Titillium Web"/>
              </a:rPr>
              <a:t>detected</a:t>
            </a:r>
            <a:r>
              <a:rPr lang="nl-BE" sz="1100" dirty="0" smtClean="0">
                <a:solidFill>
                  <a:srgbClr val="65617D"/>
                </a:solidFill>
                <a:latin typeface="Titillium Web"/>
              </a:rPr>
              <a:t> per site in Belgium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3638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572440"/>
            <a:ext cx="8828856" cy="836613"/>
          </a:xfrm>
        </p:spPr>
        <p:txBody>
          <a:bodyPr/>
          <a:lstStyle/>
          <a:p>
            <a:r>
              <a:rPr lang="nl-BE" sz="3600" dirty="0" err="1" smtClean="0"/>
              <a:t>Future</a:t>
            </a:r>
            <a:r>
              <a:rPr lang="nl-BE" sz="3600" dirty="0" smtClean="0"/>
              <a:t> </a:t>
            </a:r>
            <a:r>
              <a:rPr lang="nl-BE" sz="3600" dirty="0" err="1" smtClean="0"/>
              <a:t>Perspectives</a:t>
            </a:r>
            <a:endParaRPr lang="nl-BE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7544" y="1409053"/>
            <a:ext cx="7457256" cy="3372497"/>
          </a:xfrm>
        </p:spPr>
        <p:txBody>
          <a:bodyPr/>
          <a:lstStyle/>
          <a:p>
            <a:r>
              <a:rPr lang="nl-BE" sz="2000" dirty="0" smtClean="0"/>
              <a:t>Project </a:t>
            </a:r>
            <a:r>
              <a:rPr lang="nl-BE" sz="2000" dirty="0" err="1" smtClean="0"/>
              <a:t>collaboration</a:t>
            </a:r>
            <a:r>
              <a:rPr lang="nl-BE" sz="2000" dirty="0" smtClean="0"/>
              <a:t>:</a:t>
            </a:r>
          </a:p>
          <a:p>
            <a:pPr lvl="1"/>
            <a:r>
              <a:rPr lang="nl-BE" sz="2000" dirty="0">
                <a:solidFill>
                  <a:srgbClr val="65617D"/>
                </a:solidFill>
                <a:latin typeface="Titillium Web"/>
              </a:rPr>
              <a:t>SUMES: </a:t>
            </a:r>
            <a:r>
              <a:rPr lang="nl-BE" sz="2000" dirty="0" err="1">
                <a:solidFill>
                  <a:srgbClr val="65617D"/>
                </a:solidFill>
                <a:latin typeface="Titillium Web"/>
              </a:rPr>
              <a:t>SUstainable</a:t>
            </a:r>
            <a:r>
              <a:rPr lang="nl-BE" sz="2000" dirty="0">
                <a:solidFill>
                  <a:srgbClr val="65617D"/>
                </a:solidFill>
                <a:latin typeface="Titillium Web"/>
              </a:rPr>
              <a:t> Marine </a:t>
            </a:r>
            <a:r>
              <a:rPr lang="nl-BE" sz="2000" dirty="0" err="1">
                <a:solidFill>
                  <a:srgbClr val="65617D"/>
                </a:solidFill>
                <a:latin typeface="Titillium Web"/>
              </a:rPr>
              <a:t>Ecosystem</a:t>
            </a:r>
            <a:r>
              <a:rPr lang="nl-BE" sz="2000" dirty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Services</a:t>
            </a:r>
          </a:p>
          <a:p>
            <a:pPr lvl="2"/>
            <a:r>
              <a:rPr lang="nl-BE" sz="1600" dirty="0" err="1" smtClean="0">
                <a:solidFill>
                  <a:srgbClr val="65617D"/>
                </a:solidFill>
                <a:latin typeface="Titillium Web"/>
              </a:rPr>
              <a:t>Vlaio</a:t>
            </a:r>
            <a:r>
              <a:rPr lang="nl-BE" sz="1600" dirty="0" smtClean="0">
                <a:solidFill>
                  <a:srgbClr val="65617D"/>
                </a:solidFill>
                <a:latin typeface="Titillium Web"/>
              </a:rPr>
              <a:t>/Blue </a:t>
            </a:r>
            <a:r>
              <a:rPr lang="nl-BE" sz="1600" dirty="0">
                <a:solidFill>
                  <a:srgbClr val="65617D"/>
                </a:solidFill>
                <a:latin typeface="Titillium Web"/>
              </a:rPr>
              <a:t>Cluster </a:t>
            </a:r>
            <a:r>
              <a:rPr lang="nl-BE" sz="1600" dirty="0" smtClean="0">
                <a:solidFill>
                  <a:srgbClr val="65617D"/>
                </a:solidFill>
                <a:latin typeface="Titillium Web"/>
              </a:rPr>
              <a:t>project </a:t>
            </a:r>
            <a:r>
              <a:rPr lang="nl-BE" sz="1600" dirty="0">
                <a:solidFill>
                  <a:srgbClr val="65617D"/>
                </a:solidFill>
                <a:latin typeface="Titillium Web"/>
              </a:rPr>
              <a:t>– UA / </a:t>
            </a:r>
            <a:r>
              <a:rPr lang="nl-BE" sz="1600" dirty="0" err="1">
                <a:solidFill>
                  <a:srgbClr val="65617D"/>
                </a:solidFill>
                <a:latin typeface="Titillium Web"/>
              </a:rPr>
              <a:t>UGent</a:t>
            </a:r>
            <a:r>
              <a:rPr lang="nl-BE" sz="1600" dirty="0">
                <a:solidFill>
                  <a:srgbClr val="65617D"/>
                </a:solidFill>
                <a:latin typeface="Titillium Web"/>
              </a:rPr>
              <a:t> / VLIZ</a:t>
            </a:r>
          </a:p>
          <a:p>
            <a:pPr lvl="1"/>
            <a:r>
              <a:rPr lang="nl-BE" sz="2000" dirty="0" smtClean="0">
                <a:solidFill>
                  <a:srgbClr val="65617D"/>
                </a:solidFill>
                <a:latin typeface="Titillium Web"/>
              </a:rPr>
              <a:t>Mariculture </a:t>
            </a:r>
            <a:r>
              <a:rPr lang="nl-BE" sz="2000" dirty="0">
                <a:solidFill>
                  <a:srgbClr val="65617D"/>
                </a:solidFill>
                <a:latin typeface="Titillium Web"/>
              </a:rPr>
              <a:t>heat </a:t>
            </a:r>
            <a:r>
              <a:rPr lang="nl-BE" sz="2000" dirty="0" err="1" smtClean="0">
                <a:solidFill>
                  <a:srgbClr val="65617D"/>
                </a:solidFill>
                <a:latin typeface="Titillium Web"/>
              </a:rPr>
              <a:t>maps</a:t>
            </a:r>
            <a:endParaRPr lang="nl-BE" sz="2000" dirty="0" smtClean="0">
              <a:solidFill>
                <a:srgbClr val="65617D"/>
              </a:solidFill>
              <a:latin typeface="Titillium Web"/>
            </a:endParaRPr>
          </a:p>
          <a:p>
            <a:pPr lvl="2"/>
            <a:r>
              <a:rPr lang="nl-BE" sz="1600" dirty="0" err="1" smtClean="0">
                <a:solidFill>
                  <a:srgbClr val="65617D"/>
                </a:solidFill>
                <a:latin typeface="Titillium Web"/>
              </a:rPr>
              <a:t>Possible</a:t>
            </a:r>
            <a:r>
              <a:rPr lang="nl-BE" sz="1600" dirty="0" smtClean="0">
                <a:solidFill>
                  <a:srgbClr val="65617D"/>
                </a:solidFill>
                <a:latin typeface="Titillium Web"/>
              </a:rPr>
              <a:t> </a:t>
            </a:r>
            <a:r>
              <a:rPr lang="nl-BE" sz="1600" dirty="0" err="1" smtClean="0">
                <a:solidFill>
                  <a:srgbClr val="65617D"/>
                </a:solidFill>
                <a:latin typeface="Titillium Web"/>
              </a:rPr>
              <a:t>future</a:t>
            </a:r>
            <a:r>
              <a:rPr lang="nl-BE" sz="1600" dirty="0" smtClean="0">
                <a:solidFill>
                  <a:srgbClr val="65617D"/>
                </a:solidFill>
                <a:latin typeface="Titillium Web"/>
              </a:rPr>
              <a:t> topic</a:t>
            </a:r>
            <a:endParaRPr lang="nl-BE" sz="1600" dirty="0">
              <a:solidFill>
                <a:srgbClr val="65617D"/>
              </a:solidFill>
              <a:latin typeface="Titillium Web"/>
            </a:endParaRPr>
          </a:p>
          <a:p>
            <a:r>
              <a:rPr lang="nl-BE" sz="2000" dirty="0" smtClean="0"/>
              <a:t>Digital </a:t>
            </a:r>
            <a:r>
              <a:rPr lang="nl-BE" sz="2000" dirty="0" err="1" smtClean="0"/>
              <a:t>Twin</a:t>
            </a:r>
            <a:r>
              <a:rPr lang="nl-BE" sz="2000" dirty="0" smtClean="0"/>
              <a:t>(s) (of </a:t>
            </a:r>
            <a:r>
              <a:rPr lang="nl-BE" sz="2000" dirty="0" err="1" smtClean="0"/>
              <a:t>the</a:t>
            </a:r>
            <a:r>
              <a:rPr lang="nl-BE" sz="2000" dirty="0" smtClean="0"/>
              <a:t> </a:t>
            </a:r>
            <a:r>
              <a:rPr lang="nl-BE" sz="2000" dirty="0" err="1" smtClean="0"/>
              <a:t>Oceans</a:t>
            </a:r>
            <a:r>
              <a:rPr lang="nl-BE" sz="2000" dirty="0" smtClean="0"/>
              <a:t>)</a:t>
            </a:r>
          </a:p>
          <a:p>
            <a:r>
              <a:rPr lang="nl-BE" sz="2000" dirty="0" err="1" smtClean="0"/>
              <a:t>Expand</a:t>
            </a:r>
            <a:r>
              <a:rPr lang="nl-BE" sz="2000" dirty="0" smtClean="0"/>
              <a:t> users </a:t>
            </a:r>
            <a:r>
              <a:rPr lang="nl-BE" sz="2000" dirty="0" err="1" smtClean="0"/>
              <a:t>to</a:t>
            </a:r>
            <a:r>
              <a:rPr lang="nl-BE" sz="2000" dirty="0" smtClean="0"/>
              <a:t> </a:t>
            </a:r>
            <a:r>
              <a:rPr lang="nl-BE" sz="2000" dirty="0" err="1" smtClean="0"/>
              <a:t>freshwater</a:t>
            </a:r>
            <a:r>
              <a:rPr lang="nl-BE" sz="2000" dirty="0" smtClean="0"/>
              <a:t> / </a:t>
            </a:r>
            <a:r>
              <a:rPr lang="nl-BE" sz="2000" dirty="0" err="1" smtClean="0"/>
              <a:t>terrestrial</a:t>
            </a: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 smtClean="0"/>
              <a:t>Help </a:t>
            </a:r>
            <a:r>
              <a:rPr lang="nl-BE" sz="2000" b="1" u="sng" dirty="0" err="1" smtClean="0"/>
              <a:t>you</a:t>
            </a:r>
            <a:r>
              <a:rPr lang="nl-BE" sz="2000" dirty="0" smtClean="0"/>
              <a:t> </a:t>
            </a:r>
            <a:r>
              <a:rPr lang="nl-BE" sz="2000" dirty="0" err="1" smtClean="0"/>
              <a:t>to</a:t>
            </a:r>
            <a:r>
              <a:rPr lang="nl-BE" sz="2000" dirty="0" smtClean="0"/>
              <a:t> </a:t>
            </a:r>
            <a:r>
              <a:rPr lang="nl-BE" sz="2000" dirty="0" err="1" smtClean="0"/>
              <a:t>use</a:t>
            </a:r>
            <a:r>
              <a:rPr lang="nl-BE" sz="2000" dirty="0" smtClean="0"/>
              <a:t> </a:t>
            </a:r>
            <a:r>
              <a:rPr lang="nl-BE" sz="2000" dirty="0" err="1" smtClean="0"/>
              <a:t>the</a:t>
            </a:r>
            <a:r>
              <a:rPr lang="nl-BE" sz="2000" dirty="0" smtClean="0"/>
              <a:t> </a:t>
            </a:r>
            <a:r>
              <a:rPr lang="nl-BE" sz="2000" dirty="0" err="1" smtClean="0"/>
              <a:t>LifeWatch</a:t>
            </a:r>
            <a:r>
              <a:rPr lang="nl-BE" sz="2000" dirty="0" smtClean="0"/>
              <a:t> Data Cloud?</a:t>
            </a:r>
            <a:endParaRPr lang="nl-BE" sz="2000" dirty="0" smtClean="0"/>
          </a:p>
          <a:p>
            <a:endParaRPr lang="nl-BE" sz="2000" dirty="0" smtClean="0"/>
          </a:p>
          <a:p>
            <a:endParaRPr lang="nl-BE" sz="2000" dirty="0" smtClean="0"/>
          </a:p>
          <a:p>
            <a:endParaRPr lang="nl-BE" sz="2000" dirty="0" smtClean="0">
              <a:latin typeface="Titillium Web" panose="00000500000000000000" pitchFamily="2" charset="0"/>
            </a:endParaRPr>
          </a:p>
          <a:p>
            <a:pPr marL="457200" lvl="1" indent="0">
              <a:buNone/>
            </a:pPr>
            <a:r>
              <a:rPr lang="nl-BE" sz="3000" dirty="0" smtClean="0">
                <a:latin typeface="Titillium Web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nl-BE" sz="2000" dirty="0" smtClean="0"/>
          </a:p>
          <a:p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82920" y="453359"/>
            <a:ext cx="2283759" cy="4685855"/>
            <a:chOff x="6782920" y="453359"/>
            <a:chExt cx="2283759" cy="46858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1885950"/>
              <a:ext cx="1966193" cy="25649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82920" y="4400550"/>
              <a:ext cx="22837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700" dirty="0" err="1" smtClean="0">
                  <a:latin typeface="Titillium Web" panose="00000500000000000000" pitchFamily="2" charset="0"/>
                </a:rPr>
                <a:t>Suitability</a:t>
              </a:r>
              <a:r>
                <a:rPr lang="nl-BE" sz="700" dirty="0" smtClean="0">
                  <a:latin typeface="Titillium Web" panose="00000500000000000000" pitchFamily="2" charset="0"/>
                </a:rPr>
                <a:t> map (red = most </a:t>
              </a:r>
              <a:r>
                <a:rPr lang="nl-BE" sz="700" dirty="0" err="1" smtClean="0">
                  <a:latin typeface="Titillium Web" panose="00000500000000000000" pitchFamily="2" charset="0"/>
                </a:rPr>
                <a:t>suited</a:t>
              </a:r>
              <a:r>
                <a:rPr lang="nl-BE" sz="700" dirty="0" smtClean="0">
                  <a:latin typeface="Titillium Web" panose="00000500000000000000" pitchFamily="2" charset="0"/>
                </a:rPr>
                <a:t>) of</a:t>
              </a:r>
              <a:r>
                <a:rPr lang="nl-BE" sz="700" i="1" dirty="0" smtClean="0">
                  <a:latin typeface="Titillium Web" panose="00000500000000000000" pitchFamily="2" charset="0"/>
                </a:rPr>
                <a:t> </a:t>
              </a:r>
              <a:r>
                <a:rPr lang="nl-BE" sz="700" i="1" dirty="0" err="1" smtClean="0">
                  <a:latin typeface="Titillium Web" panose="00000500000000000000" pitchFamily="2" charset="0"/>
                </a:rPr>
                <a:t>Laminaria</a:t>
              </a:r>
              <a:r>
                <a:rPr lang="nl-BE" sz="700" i="1" dirty="0" smtClean="0">
                  <a:latin typeface="Titillium Web" panose="00000500000000000000" pitchFamily="2" charset="0"/>
                </a:rPr>
                <a:t> </a:t>
              </a:r>
              <a:r>
                <a:rPr lang="nl-BE" sz="700" i="1" dirty="0" err="1" smtClean="0">
                  <a:latin typeface="Titillium Web" panose="00000500000000000000" pitchFamily="2" charset="0"/>
                </a:rPr>
                <a:t>digitata</a:t>
              </a:r>
              <a:r>
                <a:rPr lang="nl-BE" sz="700" dirty="0">
                  <a:latin typeface="Titillium Web" panose="00000500000000000000" pitchFamily="2" charset="0"/>
                </a:rPr>
                <a:t> </a:t>
              </a:r>
              <a:r>
                <a:rPr lang="nl-BE" sz="700" dirty="0" smtClean="0">
                  <a:latin typeface="Titillium Web" panose="00000500000000000000" pitchFamily="2" charset="0"/>
                </a:rPr>
                <a:t>(</a:t>
              </a:r>
              <a:r>
                <a:rPr lang="nl-BE" sz="700" dirty="0" err="1" smtClean="0">
                  <a:latin typeface="Titillium Web" panose="00000500000000000000" pitchFamily="2" charset="0"/>
                </a:rPr>
                <a:t>Oarweed</a:t>
              </a:r>
              <a:r>
                <a:rPr lang="nl-BE" sz="700" dirty="0" smtClean="0">
                  <a:latin typeface="Titillium Web" panose="00000500000000000000" pitchFamily="2" charset="0"/>
                </a:rPr>
                <a:t>/vingerwier) </a:t>
              </a:r>
              <a:r>
                <a:rPr lang="nl-BE" sz="700" dirty="0" err="1" smtClean="0">
                  <a:latin typeface="Titillium Web" panose="00000500000000000000" pitchFamily="2" charset="0"/>
                </a:rPr>
                <a:t>based</a:t>
              </a:r>
              <a:r>
                <a:rPr lang="nl-BE" sz="700" dirty="0" smtClean="0">
                  <a:latin typeface="Titillium Web" panose="00000500000000000000" pitchFamily="2" charset="0"/>
                </a:rPr>
                <a:t> on </a:t>
              </a:r>
              <a:r>
                <a:rPr lang="nl-BE" sz="700" dirty="0" err="1" smtClean="0">
                  <a:latin typeface="Titillium Web" panose="00000500000000000000" pitchFamily="2" charset="0"/>
                </a:rPr>
                <a:t>environmental</a:t>
              </a:r>
              <a:r>
                <a:rPr lang="nl-BE" sz="700" dirty="0" smtClean="0">
                  <a:latin typeface="Titillium Web" panose="00000500000000000000" pitchFamily="2" charset="0"/>
                </a:rPr>
                <a:t> variables, </a:t>
              </a:r>
              <a:r>
                <a:rPr lang="en-US" sz="700" dirty="0" smtClean="0">
                  <a:latin typeface="Titillium Web" panose="00000500000000000000" pitchFamily="2" charset="0"/>
                </a:rPr>
                <a:t>depth and marine spatial planning</a:t>
              </a:r>
            </a:p>
            <a:p>
              <a:endParaRPr lang="nl-BE" sz="700" dirty="0" smtClean="0">
                <a:latin typeface="Titillium Web" panose="00000500000000000000" pitchFamily="2" charset="0"/>
              </a:endParaRPr>
            </a:p>
            <a:p>
              <a:pPr algn="r"/>
              <a:r>
                <a:rPr lang="nl-BE" sz="700" dirty="0" smtClean="0">
                  <a:latin typeface="Titillium Web" panose="00000500000000000000" pitchFamily="2" charset="0"/>
                </a:rPr>
                <a:t>Westmeijer </a:t>
              </a:r>
              <a:r>
                <a:rPr lang="nl-BE" sz="700" i="1" dirty="0">
                  <a:latin typeface="Titillium Web" panose="00000500000000000000" pitchFamily="2" charset="0"/>
                </a:rPr>
                <a:t>et al</a:t>
              </a:r>
              <a:r>
                <a:rPr lang="nl-BE" sz="700" i="1" dirty="0" smtClean="0">
                  <a:latin typeface="Titillium Web" panose="00000500000000000000" pitchFamily="2" charset="0"/>
                </a:rPr>
                <a:t>.</a:t>
              </a:r>
              <a:r>
                <a:rPr lang="nl-BE" sz="700" dirty="0" smtClean="0">
                  <a:latin typeface="Titillium Web" panose="00000500000000000000" pitchFamily="2" charset="0"/>
                </a:rPr>
                <a:t> 2019 </a:t>
              </a:r>
              <a:r>
                <a:rPr lang="nl-BE" sz="700" dirty="0">
                  <a:latin typeface="Titillium Web" panose="00000500000000000000" pitchFamily="2" charset="0"/>
                  <a:hlinkClick r:id="rId4"/>
                </a:rPr>
                <a:t>https://</a:t>
              </a:r>
              <a:r>
                <a:rPr lang="nl-BE" sz="700" dirty="0" smtClean="0">
                  <a:latin typeface="Titillium Web" panose="00000500000000000000" pitchFamily="2" charset="0"/>
                  <a:hlinkClick r:id="rId4"/>
                </a:rPr>
                <a:t>doi.org/10.1016/j.algal.2019.101529</a:t>
              </a:r>
              <a:r>
                <a:rPr lang="nl-BE" sz="700" dirty="0" smtClean="0">
                  <a:latin typeface="Titillium Web" panose="00000500000000000000" pitchFamily="2" charset="0"/>
                </a:rPr>
                <a:t> </a:t>
              </a:r>
              <a:endParaRPr lang="en-US" sz="7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6183" y="453359"/>
              <a:ext cx="1958009" cy="1432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85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nl-BE" dirty="0" err="1" smtClean="0"/>
              <a:t>Thank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sz="2400" dirty="0" smtClean="0"/>
          </a:p>
          <a:p>
            <a:endParaRPr lang="nl-BE" sz="2400" dirty="0" smtClean="0"/>
          </a:p>
          <a:p>
            <a:r>
              <a:rPr lang="nl-BE" sz="2400" dirty="0" smtClean="0"/>
              <a:t>Lennert Schepers</a:t>
            </a:r>
          </a:p>
          <a:p>
            <a:r>
              <a:rPr lang="nl-BE" sz="2000" dirty="0" smtClean="0"/>
              <a:t>lennert.schepers@vliz.be</a:t>
            </a:r>
          </a:p>
          <a:p>
            <a:r>
              <a:rPr lang="nl-BE" sz="2000" dirty="0" smtClean="0"/>
              <a:t>info@lifewatch.be </a:t>
            </a:r>
          </a:p>
          <a:p>
            <a:endParaRPr lang="nl-BE" sz="2400" dirty="0"/>
          </a:p>
          <a:p>
            <a:endParaRPr lang="nl-BE" sz="2400" dirty="0" smtClean="0"/>
          </a:p>
          <a:p>
            <a:endParaRPr lang="nl-BE" sz="2400" dirty="0" smtClean="0"/>
          </a:p>
          <a:p>
            <a:endParaRPr lang="nl-BE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is </a:t>
            </a:r>
            <a:r>
              <a:rPr lang="nl-BE" dirty="0" err="1" smtClean="0"/>
              <a:t>LifeWatch</a:t>
            </a:r>
            <a:r>
              <a:rPr lang="nl-BE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</p:txBody>
      </p:sp>
      <p:pic>
        <p:nvPicPr>
          <p:cNvPr id="1026" name="Picture 2" descr="https://lh5.googleusercontent.com/MlSylhGzRnW8ArCeeLkSkc2uA1rEOpiJNY3_OxzugJFylNMnW7JaJtgq-K0AZvoQDzChMoHft9iJprW8243NJ6fW_jZOoIGJJt__EgkWEIWZZoGt04AoYtjG6LHJqOcE6hnd78yFm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5" y="57150"/>
            <a:ext cx="84772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93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is </a:t>
            </a:r>
            <a:r>
              <a:rPr lang="nl-BE" dirty="0" err="1" smtClean="0"/>
              <a:t>LifeWatch</a:t>
            </a:r>
            <a:r>
              <a:rPr lang="nl-BE" dirty="0" smtClean="0"/>
              <a:t>?</a:t>
            </a:r>
            <a:endParaRPr lang="en-US" dirty="0"/>
          </a:p>
        </p:txBody>
      </p:sp>
      <p:pic>
        <p:nvPicPr>
          <p:cNvPr id="9" name="some animals bo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41299"/>
            <a:ext cx="3657600" cy="3657600"/>
          </a:xfrm>
          <a:prstGeom prst="rect">
            <a:avLst/>
          </a:prstGeom>
        </p:spPr>
      </p:pic>
      <p:pic>
        <p:nvPicPr>
          <p:cNvPr id="10" name="all animals bo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41299"/>
            <a:ext cx="3657600" cy="3657600"/>
          </a:xfrm>
          <a:prstGeom prst="rect">
            <a:avLst/>
          </a:prstGeom>
        </p:spPr>
      </p:pic>
      <p:pic>
        <p:nvPicPr>
          <p:cNvPr id="11" name="all animals connections bo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41299"/>
            <a:ext cx="3657600" cy="3657600"/>
          </a:xfrm>
          <a:prstGeom prst="rect">
            <a:avLst/>
          </a:prstGeo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4572000" y="2647950"/>
            <a:ext cx="5616624" cy="1381677"/>
          </a:xfrm>
          <a:prstGeom prst="rect">
            <a:avLst/>
          </a:prstGeom>
        </p:spPr>
        <p:txBody>
          <a:bodyPr rtlCol="0"/>
          <a:lstStyle>
            <a:lvl1pPr marL="0" lvl="0" indent="0" algn="l" rtl="0">
              <a:spcBef>
                <a:spcPts val="0"/>
              </a:spcBef>
              <a:buFont typeface="Arial"/>
              <a:buNone/>
              <a:defRPr lang="en-US" sz="4400" baseline="0" dirty="0">
                <a:solidFill>
                  <a:srgbClr val="008F4A"/>
                </a:solidFill>
                <a:latin typeface="Titillium Web"/>
              </a:defRPr>
            </a:lvl1pPr>
            <a:lvl2pPr marL="742950" lvl="1" indent="-285750" algn="l" rtl="0">
              <a:spcBef>
                <a:spcPct val="20000"/>
              </a:spcBef>
              <a:buFont typeface="Arial"/>
              <a:buChar char="–"/>
              <a:defRPr lang="en-US" sz="2800" dirty="0">
                <a:solidFill>
                  <a:schemeClr val="tx1"/>
                </a:solidFill>
                <a:latin typeface="+mn-lt"/>
              </a:defRPr>
            </a:lvl2pPr>
            <a:lvl3pPr marL="1143000" lvl="2" indent="-228600" algn="l" rtl="0">
              <a:spcBef>
                <a:spcPct val="20000"/>
              </a:spcBef>
              <a:buFont typeface="Arial"/>
              <a:buChar char="•"/>
              <a:defRPr lang="en-US" sz="2400" dirty="0">
                <a:solidFill>
                  <a:schemeClr val="tx1"/>
                </a:solidFill>
                <a:latin typeface="+mn-lt"/>
              </a:defRPr>
            </a:lvl3pPr>
            <a:lvl4pPr marL="1600200" lvl="3" indent="-228600" algn="l" rtl="0">
              <a:spcBef>
                <a:spcPct val="20000"/>
              </a:spcBef>
              <a:buFont typeface="Arial"/>
              <a:buChar char="–"/>
              <a:defRPr lang="en-US" sz="2000" dirty="0">
                <a:solidFill>
                  <a:schemeClr val="tx1"/>
                </a:solidFill>
                <a:latin typeface="+mn-lt"/>
              </a:defRPr>
            </a:lvl4pPr>
            <a:lvl5pPr marL="2057400" lvl="4" indent="-228600" algn="l" rtl="0">
              <a:spcBef>
                <a:spcPct val="20000"/>
              </a:spcBef>
              <a:buFont typeface="Arial"/>
              <a:buChar char="»"/>
              <a:defRPr lang="en-US" sz="2000" dirty="0">
                <a:solidFill>
                  <a:schemeClr val="tx1"/>
                </a:solidFill>
                <a:latin typeface="+mn-lt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sz="3200" dirty="0" err="1" smtClean="0"/>
              <a:t>What</a:t>
            </a:r>
            <a:r>
              <a:rPr lang="nl-BE" sz="3200" dirty="0" smtClean="0"/>
              <a:t> is </a:t>
            </a:r>
            <a:r>
              <a:rPr lang="nl-BE" sz="3200" dirty="0" err="1" smtClean="0"/>
              <a:t>biodiversity</a:t>
            </a:r>
            <a:r>
              <a:rPr lang="nl-BE" sz="3200" dirty="0" smtClean="0"/>
              <a:t>?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7278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is </a:t>
            </a:r>
            <a:r>
              <a:rPr lang="nl-BE" dirty="0" err="1" smtClean="0"/>
              <a:t>LifeWatch</a:t>
            </a:r>
            <a:r>
              <a:rPr lang="nl-BE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0210800" y="2419350"/>
            <a:ext cx="4717896" cy="4064113"/>
            <a:chOff x="5867399" y="438151"/>
            <a:chExt cx="3156576" cy="27191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05" t="15926" r="2868" b="70741"/>
            <a:stretch/>
          </p:blipFill>
          <p:spPr>
            <a:xfrm>
              <a:off x="5867399" y="438151"/>
              <a:ext cx="3017813" cy="9700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75" t="47407" r="1546" b="28890"/>
            <a:stretch/>
          </p:blipFill>
          <p:spPr>
            <a:xfrm>
              <a:off x="6107039" y="1428750"/>
              <a:ext cx="2916936" cy="172855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0" y="1125096"/>
            <a:ext cx="8267602" cy="4029834"/>
            <a:chOff x="0" y="1125096"/>
            <a:chExt cx="8267602" cy="40298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1599"/>
            <a:stretch/>
          </p:blipFill>
          <p:spPr>
            <a:xfrm>
              <a:off x="0" y="1200150"/>
              <a:ext cx="8146780" cy="39547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9738" y="1125096"/>
              <a:ext cx="7757864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06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is </a:t>
            </a:r>
            <a:r>
              <a:rPr lang="nl-BE" dirty="0" err="1" smtClean="0"/>
              <a:t>LifeWatch</a:t>
            </a:r>
            <a:r>
              <a:rPr lang="nl-BE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-3505200" y="1287268"/>
            <a:ext cx="11811000" cy="3853726"/>
            <a:chOff x="-3690442" y="1885950"/>
            <a:chExt cx="12675538" cy="4135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32233" b="-1"/>
            <a:stretch/>
          </p:blipFill>
          <p:spPr>
            <a:xfrm>
              <a:off x="-3690442" y="1885950"/>
              <a:ext cx="8146780" cy="272359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267200" y="1972227"/>
              <a:ext cx="4717896" cy="4049533"/>
              <a:chOff x="5867399" y="447906"/>
              <a:chExt cx="3156576" cy="2709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05" t="15926" r="2868" b="70741"/>
              <a:stretch/>
            </p:blipFill>
            <p:spPr>
              <a:xfrm>
                <a:off x="5867399" y="447906"/>
                <a:ext cx="3017813" cy="97001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75" t="47407" r="1546" b="28890"/>
              <a:stretch/>
            </p:blipFill>
            <p:spPr>
              <a:xfrm>
                <a:off x="6107039" y="1428750"/>
                <a:ext cx="2916936" cy="17285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972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>
          <a:xfrm>
            <a:off x="395536" y="542000"/>
            <a:ext cx="7757864" cy="1381677"/>
          </a:xfrm>
        </p:spPr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is </a:t>
            </a:r>
            <a:r>
              <a:rPr lang="nl-BE" dirty="0" err="1" smtClean="0"/>
              <a:t>LifeWatch</a:t>
            </a:r>
            <a:r>
              <a:rPr lang="nl-BE" dirty="0" smtClean="0"/>
              <a:t> Belgium?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940"/>
            <a:ext cx="3759735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41"/>
          <a:stretch/>
        </p:blipFill>
        <p:spPr>
          <a:xfrm>
            <a:off x="4150144" y="1428377"/>
            <a:ext cx="3847869" cy="99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60000"/>
          <a:stretch/>
        </p:blipFill>
        <p:spPr>
          <a:xfrm>
            <a:off x="4150144" y="2098059"/>
            <a:ext cx="3847869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8" b="39925"/>
          <a:stretch/>
        </p:blipFill>
        <p:spPr>
          <a:xfrm>
            <a:off x="4150144" y="2767741"/>
            <a:ext cx="3847869" cy="10058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7" b="19392"/>
          <a:stretch/>
        </p:blipFill>
        <p:spPr>
          <a:xfrm>
            <a:off x="4150143" y="3452710"/>
            <a:ext cx="3847869" cy="106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1"/>
          <a:stretch/>
        </p:blipFill>
        <p:spPr>
          <a:xfrm>
            <a:off x="4150143" y="4198590"/>
            <a:ext cx="3847869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>
          <a:xfrm>
            <a:off x="395536" y="542000"/>
            <a:ext cx="7757864" cy="1381677"/>
          </a:xfrm>
        </p:spPr>
        <p:txBody>
          <a:bodyPr/>
          <a:lstStyle/>
          <a:p>
            <a:r>
              <a:rPr lang="nl-BE" dirty="0" err="1" smtClean="0"/>
              <a:t>LifeWatch</a:t>
            </a:r>
            <a:r>
              <a:rPr lang="nl-BE" dirty="0" smtClean="0"/>
              <a:t> Data Cloud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err="1" smtClean="0">
                <a:latin typeface="Titillium Web" panose="00000500000000000000" pitchFamily="2" charset="0"/>
              </a:rPr>
              <a:t>LifeWatch</a:t>
            </a:r>
            <a:r>
              <a:rPr lang="nl-BE" sz="2000" dirty="0" smtClean="0">
                <a:latin typeface="Titillium Web" panose="00000500000000000000" pitchFamily="2" charset="0"/>
              </a:rPr>
              <a:t> Maritime </a:t>
            </a:r>
            <a:r>
              <a:rPr lang="nl-BE" sz="2000" dirty="0" err="1" smtClean="0">
                <a:latin typeface="Titillium Web" panose="00000500000000000000" pitchFamily="2" charset="0"/>
              </a:rPr>
              <a:t>Industry</a:t>
            </a:r>
            <a:r>
              <a:rPr lang="nl-BE" sz="2000" dirty="0" smtClean="0">
                <a:latin typeface="Titillium Web" panose="00000500000000000000" pitchFamily="2" charset="0"/>
              </a:rPr>
              <a:t> </a:t>
            </a:r>
            <a:r>
              <a:rPr lang="nl-BE" sz="2000" dirty="0" err="1" smtClean="0">
                <a:latin typeface="Titillium Web" panose="00000500000000000000" pitchFamily="2" charset="0"/>
              </a:rPr>
              <a:t>Advisory</a:t>
            </a:r>
            <a:r>
              <a:rPr lang="nl-BE" sz="2000" dirty="0" smtClean="0">
                <a:latin typeface="Titillium Web" panose="00000500000000000000" pitchFamily="2" charset="0"/>
              </a:rPr>
              <a:t> Board: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request</a:t>
            </a:r>
            <a:r>
              <a:rPr lang="nl-BE" sz="2000" dirty="0">
                <a:solidFill>
                  <a:srgbClr val="65617D"/>
                </a:solidFill>
                <a:latin typeface="Titillium Web" panose="00000500000000000000" pitchFamily="2" charset="0"/>
              </a:rPr>
              <a:t> </a:t>
            </a: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for</a:t>
            </a:r>
            <a:r>
              <a:rPr lang="nl-BE" sz="2000" dirty="0">
                <a:solidFill>
                  <a:srgbClr val="65617D"/>
                </a:solidFill>
                <a:latin typeface="Titillium Web" panose="00000500000000000000" pitchFamily="2" charset="0"/>
              </a:rPr>
              <a:t> analysis platform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nl-BE" sz="2000" dirty="0" smtClean="0">
              <a:latin typeface="Titillium Web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err="1" smtClean="0">
                <a:latin typeface="Titillium Web" panose="00000500000000000000" pitchFamily="2" charset="0"/>
              </a:rPr>
              <a:t>Initial</a:t>
            </a:r>
            <a:r>
              <a:rPr lang="nl-BE" sz="2000" dirty="0" smtClean="0">
                <a:latin typeface="Titillium Web" panose="00000500000000000000" pitchFamily="2" charset="0"/>
              </a:rPr>
              <a:t> scope of Maritime </a:t>
            </a:r>
            <a:r>
              <a:rPr lang="nl-BE" sz="2000" dirty="0" err="1" smtClean="0">
                <a:latin typeface="Titillium Web" panose="00000500000000000000" pitchFamily="2" charset="0"/>
              </a:rPr>
              <a:t>Industry</a:t>
            </a:r>
            <a:endParaRPr lang="nl-BE" sz="2000" dirty="0">
              <a:latin typeface="Titillium Web" panose="00000500000000000000" pitchFamily="2" charset="0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Expanding</a:t>
            </a:r>
            <a:r>
              <a:rPr lang="nl-BE" sz="2000" dirty="0">
                <a:solidFill>
                  <a:srgbClr val="65617D"/>
                </a:solidFill>
                <a:latin typeface="Titillium Web" panose="00000500000000000000" pitchFamily="2" charset="0"/>
              </a:rPr>
              <a:t> </a:t>
            </a: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to</a:t>
            </a:r>
            <a:r>
              <a:rPr lang="nl-BE" sz="2000" dirty="0">
                <a:solidFill>
                  <a:srgbClr val="65617D"/>
                </a:solidFill>
                <a:latin typeface="Titillium Web" panose="00000500000000000000" pitchFamily="2" charset="0"/>
              </a:rPr>
              <a:t> </a:t>
            </a: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freshwater</a:t>
            </a:r>
            <a:r>
              <a:rPr lang="nl-BE" sz="2000" dirty="0">
                <a:solidFill>
                  <a:srgbClr val="65617D"/>
                </a:solidFill>
                <a:latin typeface="Titillium Web" panose="00000500000000000000" pitchFamily="2" charset="0"/>
              </a:rPr>
              <a:t>/</a:t>
            </a: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terrestrial</a:t>
            </a:r>
            <a:endParaRPr lang="nl-BE" sz="2000" dirty="0">
              <a:solidFill>
                <a:srgbClr val="65617D"/>
              </a:solidFill>
              <a:latin typeface="Titillium Web" panose="00000500000000000000" pitchFamily="2" charset="0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Expanding</a:t>
            </a:r>
            <a:r>
              <a:rPr lang="nl-BE" sz="2000" dirty="0">
                <a:solidFill>
                  <a:srgbClr val="65617D"/>
                </a:solidFill>
                <a:latin typeface="Titillium Web" panose="00000500000000000000" pitchFamily="2" charset="0"/>
              </a:rPr>
              <a:t> </a:t>
            </a:r>
            <a:r>
              <a:rPr lang="nl-BE" sz="2000" dirty="0" err="1">
                <a:solidFill>
                  <a:srgbClr val="65617D"/>
                </a:solidFill>
                <a:latin typeface="Titillium Web" panose="00000500000000000000" pitchFamily="2" charset="0"/>
              </a:rPr>
              <a:t>to</a:t>
            </a:r>
            <a:r>
              <a:rPr lang="nl-BE" sz="2000" dirty="0">
                <a:solidFill>
                  <a:srgbClr val="65617D"/>
                </a:solidFill>
                <a:latin typeface="Titillium Web" panose="00000500000000000000" pitchFamily="2" charset="0"/>
              </a:rPr>
              <a:t> research/policy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2000" dirty="0">
              <a:latin typeface="Titillium Web" panose="00000500000000000000" pitchFamily="2" charset="0"/>
            </a:endParaRPr>
          </a:p>
        </p:txBody>
      </p:sp>
      <p:pic>
        <p:nvPicPr>
          <p:cNvPr id="11" name="Picture 5" descr="https://lh4.googleusercontent.com/3liEdPc_0bt2uGmHgZzOczggelKSQw-pgDhJ2-o-7jF40G-wDXfW04JXwiNJ--1ComlPejkPLwBfifrtUUxvFTkanFj2SO73RwQsYfMlhQOJq-ks-aciL_K7lZVEBqPsrTQXhRSZkY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94840"/>
            <a:ext cx="1173090" cy="48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lh3.googleusercontent.com/mupZax3qv-hO_x91z6Yv9zvsCD5wpGin2JNowukSsOCOIHQfTBm2uhpufHvbZbiol-iFxKdsLb2U6QaSCdjcC7MXjR3uD2URW9ps1kGcfu_Sq7ja3THqJc7FxF3idCX9qosVHYE7V3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64" y="4305020"/>
            <a:ext cx="1196777" cy="6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lh5.googleusercontent.com/sLOSLeoY_9oPj1I60eWaU1WNGaqJwblriYW5uX1LCdEF3OBstgG_B6RxjBuz_qcR4ZVwHBH9RlXQp9nBqD1wnTugSnOmcKQ1No2gUiEHHJegW5LdqyPYzkTt30meIlTH6iX4h6N-b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16" y="3630172"/>
            <a:ext cx="2105025" cy="5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144" y="1468318"/>
            <a:ext cx="3397856" cy="20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/>
          </p:nvPr>
        </p:nvSpPr>
        <p:spPr>
          <a:xfrm>
            <a:off x="395536" y="542000"/>
            <a:ext cx="7757864" cy="1381677"/>
          </a:xfrm>
        </p:spPr>
        <p:txBody>
          <a:bodyPr/>
          <a:lstStyle/>
          <a:p>
            <a:r>
              <a:rPr lang="nl-BE" dirty="0" err="1" smtClean="0"/>
              <a:t>LifeWatch</a:t>
            </a:r>
            <a:r>
              <a:rPr lang="nl-BE" dirty="0" smtClean="0"/>
              <a:t> Data Cloud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242508"/>
            <a:ext cx="6134100" cy="37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4734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W BELGIUM">
      <a:dk1>
        <a:srgbClr val="666666"/>
      </a:dk1>
      <a:lt1>
        <a:srgbClr val="FFFFFF"/>
      </a:lt1>
      <a:dk2>
        <a:srgbClr val="009138"/>
      </a:dk2>
      <a:lt2>
        <a:srgbClr val="F2F2F2"/>
      </a:lt2>
      <a:accent1>
        <a:srgbClr val="0E4D8A"/>
      </a:accent1>
      <a:accent2>
        <a:srgbClr val="F4992B"/>
      </a:accent2>
      <a:accent3>
        <a:srgbClr val="009399"/>
      </a:accent3>
      <a:accent4>
        <a:srgbClr val="009138"/>
      </a:accent4>
      <a:accent5>
        <a:srgbClr val="009299"/>
      </a:accent5>
      <a:accent6>
        <a:srgbClr val="EA5B2C"/>
      </a:accent6>
      <a:hlink>
        <a:srgbClr val="009138"/>
      </a:hlink>
      <a:folHlink>
        <a:srgbClr val="0091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W BELGIUM">
      <a:dk1>
        <a:srgbClr val="666666"/>
      </a:dk1>
      <a:lt1>
        <a:srgbClr val="FFFFFF"/>
      </a:lt1>
      <a:dk2>
        <a:srgbClr val="009138"/>
      </a:dk2>
      <a:lt2>
        <a:srgbClr val="F2F2F2"/>
      </a:lt2>
      <a:accent1>
        <a:srgbClr val="0E4D8A"/>
      </a:accent1>
      <a:accent2>
        <a:srgbClr val="F4992B"/>
      </a:accent2>
      <a:accent3>
        <a:srgbClr val="009399"/>
      </a:accent3>
      <a:accent4>
        <a:srgbClr val="009138"/>
      </a:accent4>
      <a:accent5>
        <a:srgbClr val="009299"/>
      </a:accent5>
      <a:accent6>
        <a:srgbClr val="EA5B2C"/>
      </a:accent6>
      <a:hlink>
        <a:srgbClr val="009138"/>
      </a:hlink>
      <a:folHlink>
        <a:srgbClr val="0091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6133</TotalTime>
  <Words>705</Words>
  <Application>Microsoft Office PowerPoint</Application>
  <PresentationFormat>On-screen Show (16:9)</PresentationFormat>
  <Paragraphs>161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Titillium Web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Lennert Schepers</dc:creator>
  <cp:lastModifiedBy>Lennert Schepers</cp:lastModifiedBy>
  <cp:revision>121</cp:revision>
  <dcterms:created xsi:type="dcterms:W3CDTF">2021-06-29T15:10:18Z</dcterms:created>
  <dcterms:modified xsi:type="dcterms:W3CDTF">2022-06-21T07:07:52Z</dcterms:modified>
</cp:coreProperties>
</file>