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57" r:id="rId3"/>
    <p:sldId id="356" r:id="rId4"/>
    <p:sldId id="358" r:id="rId5"/>
    <p:sldId id="359" r:id="rId6"/>
    <p:sldId id="360" r:id="rId7"/>
    <p:sldId id="365" r:id="rId8"/>
    <p:sldId id="361" r:id="rId9"/>
    <p:sldId id="362" r:id="rId10"/>
    <p:sldId id="363" r:id="rId11"/>
    <p:sldId id="364" r:id="rId12"/>
    <p:sldId id="366" r:id="rId13"/>
    <p:sldId id="368" r:id="rId14"/>
    <p:sldId id="369" r:id="rId15"/>
    <p:sldId id="367" r:id="rId16"/>
    <p:sldId id="371" r:id="rId17"/>
    <p:sldId id="370" r:id="rId18"/>
    <p:sldId id="372" r:id="rId19"/>
    <p:sldId id="373" r:id="rId20"/>
    <p:sldId id="374" r:id="rId21"/>
    <p:sldId id="375" r:id="rId22"/>
    <p:sldId id="377" r:id="rId23"/>
    <p:sldId id="378" r:id="rId24"/>
    <p:sldId id="376" r:id="rId25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ECB9F-CAA2-4828-9B21-2B5BC51E7FBE}" type="datetimeFigureOut">
              <a:rPr lang="en-US" smtClean="0"/>
              <a:t>2023-10-19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D9A28-422F-4524-9282-2650D40FB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7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382A3-6E62-C577-967A-08BF1B018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C39E1-0C9F-1C5D-F84D-5B7D839C9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5E89B-350F-5D99-229F-1127A0E0A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9CA1-F4C7-49DE-8772-FF36F39478E4}" type="datetime1">
              <a:rPr lang="LID4096" smtClean="0"/>
              <a:t>10/19/2023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DFA2A-056D-40AE-CE02-1851460A2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F0571-8DD5-B740-AA57-CEE6E5122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09002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FF519-7B47-2CFB-44D4-8E081EE4A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6E65C-B6D8-6CAD-A025-515229808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D28BB-18FA-DDBD-DA01-01A1C7CC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F51B-8486-46A1-8F6B-D2958E009C0B}" type="datetime1">
              <a:rPr lang="LID4096" smtClean="0"/>
              <a:t>10/19/2023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5FFBC-0348-1561-1CA5-BCF5E9AD2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2D844-FCC9-FA9F-2050-034E66495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765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6A8282-A3EE-70F4-EF54-D4A26DC4D0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618836-0582-F399-FBAB-53904B4D3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4FF39-3BE3-7F08-A12B-BCF22678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F407-748B-4E5B-9A63-76D597C230B6}" type="datetime1">
              <a:rPr lang="LID4096" smtClean="0"/>
              <a:t>10/19/2023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199D1-4812-B9D0-45FC-E3864AB1F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7733F-979B-3EEF-0067-CF0C182C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07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4610C-E21A-4845-940E-B79661D04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C5235-4C46-B455-BBBA-650D9C394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31FFE-72F1-9E57-4208-C30D423C2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81DA5-CC88-46C1-8D34-147F5CC1EB80}" type="datetime1">
              <a:rPr lang="LID4096" smtClean="0"/>
              <a:t>10/19/2023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10010-800A-E738-33B5-077E6AE3E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7CC5B-5CDE-457D-3258-CAE64DE02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38229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B420-7545-9AAC-2A91-F99D408B7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3C50E-E019-97DC-A1F3-1E1A260D8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17499-87D6-B816-25B7-F8023D114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4C464-0ECB-4F6B-B3E9-CEFFFB4288D7}" type="datetime1">
              <a:rPr lang="LID4096" smtClean="0"/>
              <a:t>10/19/2023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6498-AAFA-A443-4385-3B8AD3D2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C2D57-6422-EEE5-AE96-0560093BE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85802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6A5BB-776B-F658-707B-F4E93A7F0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34DF5-4211-9741-9E5F-9CDEF35DE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77C28B-9239-C204-0719-C452957AF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6D27D-D3A6-044F-1D84-4290EA067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77E02-52D1-4F0D-B517-E8B01BB6B069}" type="datetime1">
              <a:rPr lang="LID4096" smtClean="0"/>
              <a:t>10/19/2023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E8602-A110-03F3-1A95-28B0CEEC7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1527C-08EA-85C0-90A4-3C5D60F47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3177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22944-1DA6-B0C1-D2FA-D0682FEC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AAEF1-4113-F0B3-37CD-6BF5C2782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1946A-A6ED-6A0F-7914-19E667EFE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86AD67-88A2-5A0E-B714-E926469C6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FFF034-3F36-BDFB-90BF-ABC3AB113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F53121-44C2-0684-F1A0-C3186FA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D2D6-D75B-4913-A01E-A76E7AC7580E}" type="datetime1">
              <a:rPr lang="LID4096" smtClean="0"/>
              <a:t>10/19/2023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A34453-EF0A-9692-355D-2F1A36B6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DF7DB-7D18-476A-D934-E57245CC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918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A322A-D551-A448-BEE3-6E925EC6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424657-4A0E-97FC-862C-36E492F71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5287-9BB8-4DE1-AD10-12C5B0364F51}" type="datetime1">
              <a:rPr lang="LID4096" smtClean="0"/>
              <a:t>10/19/2023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86919-A7B9-5973-D644-280D19F4C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26B48-8644-1AA3-B234-27C6A7EE1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4122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1B9265-9C10-648B-D63E-39B619A29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1D7B-86E3-49FC-B5C1-ABA461BB27A7}" type="datetime1">
              <a:rPr lang="LID4096" smtClean="0"/>
              <a:t>10/19/2023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4FB322-5586-3842-FBA0-86B2AF6A0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7D4C9-6C85-608C-E6AF-D4B16187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8233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2377-C338-A79E-9DFC-B8071C5FE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B080C-40BD-D205-BC9E-356F3A168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58C734-78F4-4DF5-D087-B6EDE6B44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F567D-FEFA-EA18-D6BC-8E92FA28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EC1B-ECD5-4979-8D6A-2B8837DA773E}" type="datetime1">
              <a:rPr lang="LID4096" smtClean="0"/>
              <a:t>10/19/2023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5E074-93F3-42B1-B4B3-66D06A95C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9C69C-0330-C80A-71FC-50BCBA57E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2596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E8942-2B9F-76CF-D954-0A608DCE1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DC48A0-AB13-5001-399E-61B89CAC3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CCB6-7117-EB21-B7C7-495B06EB1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B6A6A-BF74-1CA5-BACD-7EB7A9C75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F7451-55A7-4B28-9594-A8FAEF50E7B8}" type="datetime1">
              <a:rPr lang="LID4096" smtClean="0"/>
              <a:t>10/19/2023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C68A7-1D65-BE32-EF3C-639C3DD7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A18733-5CF2-1601-EB83-0166B8282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1257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38643-EDE8-C3F7-7B99-1B30279B6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D759C-7D7F-7CA7-3556-836A6267D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CDCB0-3A0D-91AA-A28E-338481CDE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2391D-4F7B-4F87-9388-B0ECDE84D6EE}" type="datetime1">
              <a:rPr lang="LID4096" smtClean="0"/>
              <a:t>10/19/2023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73D84-FF4B-5ECC-C604-65E00C86C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BF078-895C-3DDC-F5C0-EA126F207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F0C48-65A4-4C7D-A956-C29AAFC3A9F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6722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eertjan.bex@uhasselt.b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hyperlink" Target="https://creativecommons.org/licenses/by/4.0/deed.as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hat.openai.com/share/5d9fb2f6-0d64-4a56-96b7-23db767c2bc1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hat.openai.com/share/edae3999-df97-4c0b-bc83-b2477c413585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asciinema.org/a/613753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hat.openai.com/share/c2244a7c-db02-4079-8085-5b5429b80bcf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hat.openai.com/share/cbc7b6cf-fd57-451d-a3e8-20134827de59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asciinema.org/a/613818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hat.openai.com/share/bdde1463-84aa-49c5-b4a1-89e774dc25b6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3tb5wd3p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hat.openai.com/share/671287f4-e152-4ba6-a3ad-11d3425857d0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0.png"/><Relationship Id="rId7" Type="http://schemas.openxmlformats.org/officeDocument/2006/relationships/image" Target="../media/image190.png"/><Relationship Id="rId2" Type="http://schemas.openxmlformats.org/officeDocument/2006/relationships/hyperlink" Target="https://chat.openai.com/c/f7a7d7ee-3b87-48c8-9bd7-efe29a4fa7eb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21.png"/><Relationship Id="rId9" Type="http://schemas.openxmlformats.org/officeDocument/2006/relationships/image" Target="../media/image2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hyperlink" Target="https://chat.openai.com/c/5a24f956-8851-4e72-80a4-d0d71b2820e2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hat.openai.com/share/ec63fb76-69d9-4639-a85f-e6a478d13a6a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hat.openai.com/share/299c77a3-c05a-4222-8f8f-4c56c5004612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 descr="A person and robot in a hallway&#10;&#10;Description automatically generated">
            <a:extLst>
              <a:ext uri="{FF2B5EF4-FFF2-40B4-BE49-F238E27FC236}">
                <a16:creationId xmlns:a16="http://schemas.microsoft.com/office/drawing/2014/main" id="{BC0B4876-4830-136E-E3B8-6EF49A64C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203" y="955182"/>
            <a:ext cx="5003312" cy="2859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B5B181-9FDC-47D0-A13A-5A8683E9F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2218" y="2880734"/>
            <a:ext cx="5019296" cy="786502"/>
          </a:xfrm>
          <a:solidFill>
            <a:schemeClr val="tx1">
              <a:lumMod val="50000"/>
              <a:lumOff val="50000"/>
              <a:alpha val="60000"/>
            </a:schemeClr>
          </a:solidFill>
        </p:spPr>
        <p:txBody>
          <a:bodyPr>
            <a:normAutofit/>
          </a:bodyPr>
          <a:lstStyle/>
          <a:p>
            <a:pPr defTabSz="704088"/>
            <a:r>
              <a:rPr lang="en-US" sz="462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ChatGPT for HPC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5FC78-BA33-40E2-9225-C7B34D374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8004" y="4004933"/>
            <a:ext cx="7073795" cy="372085"/>
          </a:xfrm>
        </p:spPr>
        <p:txBody>
          <a:bodyPr/>
          <a:lstStyle/>
          <a:p>
            <a:pPr defTabSz="704088">
              <a:spcBef>
                <a:spcPts val="770"/>
              </a:spcBef>
            </a:pPr>
            <a:r>
              <a:rPr lang="en-US" sz="184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Geert Jan Bex (</a:t>
            </a:r>
            <a:r>
              <a:rPr lang="en-US" sz="1848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geertjan.bex@uhasselt.be</a:t>
            </a:r>
            <a:r>
              <a:rPr lang="en-US" sz="184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BF39D8-A1C7-4AD7-A367-1035B55BFCA9}"/>
              </a:ext>
            </a:extLst>
          </p:cNvPr>
          <p:cNvSpPr txBox="1"/>
          <p:nvPr/>
        </p:nvSpPr>
        <p:spPr>
          <a:xfrm>
            <a:off x="4257078" y="4630776"/>
            <a:ext cx="5735737" cy="518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04088">
              <a:spcAft>
                <a:spcPts val="600"/>
              </a:spcAft>
            </a:pPr>
            <a:r>
              <a:rPr lang="en-US" sz="1386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License</a:t>
            </a:r>
            <a:r>
              <a:rPr lang="en-US" sz="138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this presentation is released under the Creative Commons CC BY 4.0,</a:t>
            </a:r>
            <a:br>
              <a:rPr lang="en-US" sz="138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38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 </a:t>
            </a:r>
            <a:r>
              <a:rPr lang="en-US" sz="1386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https://creativecommons.org/licenses/by/4.0/deed.ast</a:t>
            </a:r>
            <a:endParaRPr lang="nl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0F429-F29A-4AEF-A825-F71131960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7" y="372030"/>
            <a:ext cx="2995811" cy="50614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D61E5AD-E35C-4F3B-B05C-ED06B4E3F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9"/>
          <a:stretch/>
        </p:blipFill>
        <p:spPr bwMode="auto">
          <a:xfrm>
            <a:off x="10611390" y="372030"/>
            <a:ext cx="1187083" cy="11005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6E53F-DA38-DB62-7A86-E38AA58D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35153" y="4899139"/>
            <a:ext cx="2122138" cy="282461"/>
          </a:xfrm>
        </p:spPr>
        <p:txBody>
          <a:bodyPr/>
          <a:lstStyle/>
          <a:p>
            <a:pPr defTabSz="704088">
              <a:spcAft>
                <a:spcPts val="600"/>
              </a:spcAft>
            </a:pPr>
            <a:fld id="{0A3F0C48-65A4-4C7D-A956-C29AAFC3A9FF}" type="slidenum">
              <a:rPr lang="LID4096" sz="92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704088">
                <a:spcAft>
                  <a:spcPts val="600"/>
                </a:spcAft>
              </a:pPr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48778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DCD63CE-43A9-72B2-B3EC-3C89251E9097}"/>
              </a:ext>
            </a:extLst>
          </p:cNvPr>
          <p:cNvGrpSpPr/>
          <p:nvPr/>
        </p:nvGrpSpPr>
        <p:grpSpPr>
          <a:xfrm>
            <a:off x="1134808" y="1773150"/>
            <a:ext cx="9672320" cy="2708592"/>
            <a:chOff x="1193174" y="2199892"/>
            <a:chExt cx="9672320" cy="270859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EAB46FA-FD60-10AF-7862-DE6C12E8A6BA}"/>
                </a:ext>
              </a:extLst>
            </p:cNvPr>
            <p:cNvSpPr/>
            <p:nvPr/>
          </p:nvSpPr>
          <p:spPr>
            <a:xfrm>
              <a:off x="1193174" y="2199892"/>
              <a:ext cx="9672320" cy="270859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18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B5114B-8139-410D-B2A8-2314413E6C12}"/>
                </a:ext>
              </a:extLst>
            </p:cNvPr>
            <p:cNvSpPr txBox="1"/>
            <p:nvPr/>
          </p:nvSpPr>
          <p:spPr>
            <a:xfrm>
              <a:off x="1481258" y="2276916"/>
              <a:ext cx="9384236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0" i="0" dirty="0">
                  <a:solidFill>
                    <a:srgbClr val="343541"/>
                  </a:solidFill>
                  <a:effectLst/>
                  <a:latin typeface="Söhne"/>
                </a:rPr>
                <a:t>Can you describe the attractive-repulsive</a:t>
              </a:r>
            </a:p>
            <a:p>
              <a:r>
                <a:rPr lang="en-US" sz="4000" b="0" i="0" dirty="0">
                  <a:solidFill>
                    <a:srgbClr val="343541"/>
                  </a:solidFill>
                  <a:effectLst/>
                  <a:latin typeface="Söhne"/>
                </a:rPr>
                <a:t>force between molecules and give the name</a:t>
              </a:r>
            </a:p>
            <a:p>
              <a:r>
                <a:rPr lang="en-US" sz="4000" b="0" i="0" dirty="0">
                  <a:solidFill>
                    <a:srgbClr val="343541"/>
                  </a:solidFill>
                  <a:effectLst/>
                  <a:latin typeface="Söhne"/>
                </a:rPr>
                <a:t>of the function that describes the potential</a:t>
              </a:r>
            </a:p>
            <a:p>
              <a:r>
                <a:rPr lang="en-US" sz="4000" b="0" i="0" dirty="0">
                  <a:solidFill>
                    <a:srgbClr val="343541"/>
                  </a:solidFill>
                  <a:effectLst/>
                  <a:latin typeface="Söhne"/>
                </a:rPr>
                <a:t>energy?</a:t>
              </a:r>
              <a:endParaRPr lang="LID4096" sz="40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AC37FF2-684A-8525-B5E0-82138ADFE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results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8C748-E62E-A42B-5F1D-B2E02775D2FB}"/>
              </a:ext>
            </a:extLst>
          </p:cNvPr>
          <p:cNvSpPr txBox="1"/>
          <p:nvPr/>
        </p:nvSpPr>
        <p:spPr>
          <a:xfrm>
            <a:off x="1341787" y="5644595"/>
            <a:ext cx="9395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"/>
              </a:rPr>
              <a:t>https://chat.openai.com/share/5d9fb2f6-0d64-4a56-96b7-23db767c2bc1</a:t>
            </a:r>
            <a:r>
              <a:rPr lang="en-US" sz="2400" dirty="0"/>
              <a:t> </a:t>
            </a:r>
            <a:endParaRPr lang="LID4096" sz="3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2BC712-50DF-DFF4-12C6-3DD792094B1D}"/>
              </a:ext>
            </a:extLst>
          </p:cNvPr>
          <p:cNvGrpSpPr/>
          <p:nvPr/>
        </p:nvGrpSpPr>
        <p:grpSpPr>
          <a:xfrm>
            <a:off x="4643250" y="3824397"/>
            <a:ext cx="6778529" cy="1458997"/>
            <a:chOff x="4643250" y="3482654"/>
            <a:chExt cx="6778529" cy="145899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2A09F33-CC63-3773-AA9D-B22170553DBC}"/>
                </a:ext>
              </a:extLst>
            </p:cNvPr>
            <p:cNvSpPr/>
            <p:nvPr/>
          </p:nvSpPr>
          <p:spPr>
            <a:xfrm>
              <a:off x="4643250" y="3482654"/>
              <a:ext cx="6778529" cy="145899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5EC392-C9A6-B55C-822F-6CF143A7A287}"/>
                </a:ext>
              </a:extLst>
            </p:cNvPr>
            <p:cNvSpPr txBox="1"/>
            <p:nvPr/>
          </p:nvSpPr>
          <p:spPr>
            <a:xfrm>
              <a:off x="4798812" y="3636621"/>
              <a:ext cx="66229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i="0" dirty="0">
                  <a:solidFill>
                    <a:srgbClr val="343541"/>
                  </a:solidFill>
                  <a:effectLst/>
                  <a:latin typeface="Söhne"/>
                </a:rPr>
                <a:t>Are you sure this is correct? Using the formula for F,</a:t>
              </a:r>
            </a:p>
            <a:p>
              <a:r>
                <a:rPr lang="en-US" sz="2400" b="0" i="0" dirty="0">
                  <a:solidFill>
                    <a:srgbClr val="343541"/>
                  </a:solidFill>
                  <a:effectLst/>
                  <a:latin typeface="Söhne"/>
                </a:rPr>
                <a:t>the force would be purely attractive, which</a:t>
              </a:r>
            </a:p>
            <a:p>
              <a:r>
                <a:rPr lang="en-US" sz="2400" b="0" i="0" dirty="0">
                  <a:solidFill>
                    <a:srgbClr val="343541"/>
                  </a:solidFill>
                  <a:effectLst/>
                  <a:latin typeface="Söhne"/>
                </a:rPr>
                <a:t>contradicts the potential energy.</a:t>
              </a:r>
              <a:endParaRPr lang="en-US" sz="2400" dirty="0"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A43CD3-D744-37E1-FD63-86C3A4258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10</a:t>
            </a:fld>
            <a:endParaRPr lang="LID4096"/>
          </a:p>
        </p:txBody>
      </p:sp>
      <p:pic>
        <p:nvPicPr>
          <p:cNvPr id="11" name="Picture 2" descr="THE NEW CHATGPT LOGO PNG 2023 - eDigital Agency">
            <a:extLst>
              <a:ext uri="{FF2B5EF4-FFF2-40B4-BE49-F238E27FC236}">
                <a16:creationId xmlns:a16="http://schemas.microsoft.com/office/drawing/2014/main" id="{56631880-AE74-5868-93D1-32EC56783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357" y="149754"/>
            <a:ext cx="1323109" cy="13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56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AB46FA-FD60-10AF-7862-DE6C12E8A6BA}"/>
              </a:ext>
            </a:extLst>
          </p:cNvPr>
          <p:cNvSpPr/>
          <p:nvPr/>
        </p:nvSpPr>
        <p:spPr>
          <a:xfrm>
            <a:off x="1259840" y="1770619"/>
            <a:ext cx="9842356" cy="245632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1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37FF2-684A-8525-B5E0-82138ADFE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Hallucinations</a:t>
            </a:r>
            <a:endParaRPr lang="LID409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5114B-8139-410D-B2A8-2314413E6C12}"/>
              </a:ext>
            </a:extLst>
          </p:cNvPr>
          <p:cNvSpPr txBox="1"/>
          <p:nvPr/>
        </p:nvSpPr>
        <p:spPr>
          <a:xfrm>
            <a:off x="1559079" y="1824359"/>
            <a:ext cx="94529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0" dirty="0">
                <a:solidFill>
                  <a:srgbClr val="343541"/>
                </a:solidFill>
                <a:effectLst/>
                <a:latin typeface="Söhne"/>
              </a:rPr>
              <a:t>I would like to use m4 to replace text using a macro. However, the text to</a:t>
            </a:r>
          </a:p>
          <a:p>
            <a:r>
              <a:rPr lang="en-US" sz="2400" b="0" i="0" dirty="0">
                <a:solidFill>
                  <a:srgbClr val="343541"/>
                </a:solidFill>
                <a:effectLst/>
                <a:latin typeface="Söhne"/>
              </a:rPr>
              <a:t>replace is part of a string that contains an underscore, and I only want to</a:t>
            </a:r>
          </a:p>
          <a:p>
            <a:r>
              <a:rPr lang="en-US" sz="2400" b="0" i="0" dirty="0">
                <a:solidFill>
                  <a:srgbClr val="343541"/>
                </a:solidFill>
                <a:effectLst/>
                <a:latin typeface="Söhne"/>
              </a:rPr>
              <a:t>replace the part of the string that comes after the underscore. For</a:t>
            </a:r>
          </a:p>
          <a:p>
            <a:r>
              <a:rPr lang="en-US" sz="2400" b="0" i="0" dirty="0">
                <a:solidFill>
                  <a:srgbClr val="343541"/>
                </a:solidFill>
                <a:effectLst/>
                <a:latin typeface="Söhne"/>
              </a:rPr>
              <a:t>instance, the M4 </a:t>
            </a:r>
            <a:r>
              <a:rPr lang="en-US" sz="2400" b="0" i="0" dirty="0" err="1">
                <a:solidFill>
                  <a:srgbClr val="343541"/>
                </a:solidFill>
                <a:effectLst/>
                <a:latin typeface="Söhne"/>
              </a:rPr>
              <a:t>tempale</a:t>
            </a:r>
            <a:r>
              <a:rPr lang="en-US" sz="2400" b="0" i="0" dirty="0">
                <a:solidFill>
                  <a:srgbClr val="343541"/>
                </a:solidFill>
                <a:effectLst/>
                <a:latin typeface="Söhne"/>
              </a:rPr>
              <a:t> would contain '</a:t>
            </a:r>
            <a:r>
              <a:rPr lang="en-US" sz="2400" b="0" i="0" dirty="0" err="1">
                <a:solidFill>
                  <a:srgbClr val="343541"/>
                </a:solidFill>
                <a:effectLst/>
                <a:latin typeface="Söhne"/>
              </a:rPr>
              <a:t>test_SOMETING</a:t>
            </a:r>
            <a:r>
              <a:rPr lang="en-US" sz="2400" b="0" i="0" dirty="0">
                <a:solidFill>
                  <a:srgbClr val="343541"/>
                </a:solidFill>
                <a:effectLst/>
                <a:latin typeface="Söhne"/>
              </a:rPr>
              <a:t>' and that should</a:t>
            </a:r>
          </a:p>
          <a:p>
            <a:r>
              <a:rPr lang="en-US" sz="2400" dirty="0">
                <a:solidFill>
                  <a:srgbClr val="343541"/>
                </a:solidFill>
                <a:latin typeface="Söhne"/>
              </a:rPr>
              <a:t>b</a:t>
            </a:r>
            <a:r>
              <a:rPr lang="en-US" sz="2400" b="0" i="0" dirty="0">
                <a:solidFill>
                  <a:srgbClr val="343541"/>
                </a:solidFill>
                <a:effectLst/>
                <a:latin typeface="Söhne"/>
              </a:rPr>
              <a:t>ecome 'test_14'. </a:t>
            </a:r>
          </a:p>
          <a:p>
            <a:r>
              <a:rPr lang="en-US" sz="2400" dirty="0">
                <a:solidFill>
                  <a:srgbClr val="343541"/>
                </a:solidFill>
                <a:latin typeface="Söhne"/>
              </a:rPr>
              <a:t>W</a:t>
            </a:r>
            <a:r>
              <a:rPr lang="en-US" sz="2400" b="0" i="0" dirty="0">
                <a:solidFill>
                  <a:srgbClr val="343541"/>
                </a:solidFill>
                <a:effectLst/>
                <a:latin typeface="Söhne"/>
              </a:rPr>
              <a:t>hat is the syntax to use in the template to achieve this?</a:t>
            </a:r>
            <a:endParaRPr lang="LID4096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8C748-E62E-A42B-5F1D-B2E02775D2FB}"/>
              </a:ext>
            </a:extLst>
          </p:cNvPr>
          <p:cNvSpPr txBox="1"/>
          <p:nvPr/>
        </p:nvSpPr>
        <p:spPr>
          <a:xfrm>
            <a:off x="1215327" y="4923472"/>
            <a:ext cx="9373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"/>
              </a:rPr>
              <a:t>https://chat.openai.com/share/edae3999-df97-4c0b-bc83-b2477c413585</a:t>
            </a:r>
            <a:r>
              <a:rPr lang="en-US" sz="2400" dirty="0"/>
              <a:t> </a:t>
            </a:r>
            <a:endParaRPr lang="LID4096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4B56A-14C4-2CB9-C801-5C697CEB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11</a:t>
            </a:fld>
            <a:endParaRPr lang="LID4096"/>
          </a:p>
        </p:txBody>
      </p:sp>
      <p:pic>
        <p:nvPicPr>
          <p:cNvPr id="4" name="Picture 2" descr="THE NEW CHATGPT LOGO PNG 2023 - eDigital Agency">
            <a:extLst>
              <a:ext uri="{FF2B5EF4-FFF2-40B4-BE49-F238E27FC236}">
                <a16:creationId xmlns:a16="http://schemas.microsoft.com/office/drawing/2014/main" id="{B7EC57C0-3F91-2C71-E406-B584DED49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357" y="149754"/>
            <a:ext cx="1323109" cy="13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818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1E3FD6-1451-B90D-153A-DBBA4C9EF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Code generation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7AD4A-4552-2AF3-0EC0-E12B4ECC3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ChatGPT-4 &amp; GitHub Copilot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itting at a desk looking at a computer screen&#10;&#10;Description automatically generated">
            <a:extLst>
              <a:ext uri="{FF2B5EF4-FFF2-40B4-BE49-F238E27FC236}">
                <a16:creationId xmlns:a16="http://schemas.microsoft.com/office/drawing/2014/main" id="{0F9A3881-4EBA-C358-6D87-388AEB238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E58B5-6569-6F22-32CA-D8C9584A2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A3F0C48-65A4-4C7D-A956-C29AAFC3A9FF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09530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D0B79-C913-372B-1275-45E43E52F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Boilerplate code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D2204-A79B-66AB-3165-357DF80A2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872" y="1734218"/>
            <a:ext cx="10515600" cy="2360431"/>
          </a:xfrm>
        </p:spPr>
        <p:txBody>
          <a:bodyPr/>
          <a:lstStyle/>
          <a:p>
            <a:r>
              <a:rPr lang="en-US" dirty="0"/>
              <a:t>Handling command line arguments</a:t>
            </a:r>
          </a:p>
          <a:p>
            <a:r>
              <a:rPr lang="en-US" dirty="0"/>
              <a:t>Error handling</a:t>
            </a:r>
          </a:p>
          <a:p>
            <a:r>
              <a:rPr lang="en-US" dirty="0"/>
              <a:t>Writing documentation</a:t>
            </a:r>
          </a:p>
          <a:p>
            <a:r>
              <a:rPr lang="en-US" dirty="0"/>
              <a:t>Writing unit tests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29B9C1-8ED5-4F7F-2B88-7129EE743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13</a:t>
            </a:fld>
            <a:endParaRPr lang="LID4096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1B04CD-467D-B432-337E-DA39C2D3A75E}"/>
              </a:ext>
            </a:extLst>
          </p:cNvPr>
          <p:cNvGrpSpPr/>
          <p:nvPr/>
        </p:nvGrpSpPr>
        <p:grpSpPr>
          <a:xfrm>
            <a:off x="1565246" y="4519543"/>
            <a:ext cx="2419023" cy="923330"/>
            <a:chOff x="1472895" y="1639564"/>
            <a:chExt cx="2419023" cy="92333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0AA886D-CF41-A555-0E0A-AD0BFD62CEB3}"/>
                </a:ext>
              </a:extLst>
            </p:cNvPr>
            <p:cNvSpPr/>
            <p:nvPr/>
          </p:nvSpPr>
          <p:spPr>
            <a:xfrm>
              <a:off x="1472895" y="1718441"/>
              <a:ext cx="2419023" cy="844453"/>
            </a:xfrm>
            <a:prstGeom prst="round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854858-31EA-2E43-A777-8590BC34ECC6}"/>
                </a:ext>
              </a:extLst>
            </p:cNvPr>
            <p:cNvSpPr txBox="1"/>
            <p:nvPr/>
          </p:nvSpPr>
          <p:spPr>
            <a:xfrm>
              <a:off x="1560946" y="1639564"/>
              <a:ext cx="224292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Boring!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3D3F78-D583-E2B7-0CC8-D5876FB6DA13}"/>
              </a:ext>
            </a:extLst>
          </p:cNvPr>
          <p:cNvGrpSpPr/>
          <p:nvPr/>
        </p:nvGrpSpPr>
        <p:grpSpPr>
          <a:xfrm>
            <a:off x="4387260" y="4039232"/>
            <a:ext cx="5054606" cy="2153989"/>
            <a:chOff x="4294909" y="1159253"/>
            <a:chExt cx="5054606" cy="2153989"/>
          </a:xfrm>
        </p:grpSpPr>
        <p:pic>
          <p:nvPicPr>
            <p:cNvPr id="14" name="Graphic 13" descr="Bug with solid fill">
              <a:extLst>
                <a:ext uri="{FF2B5EF4-FFF2-40B4-BE49-F238E27FC236}">
                  <a16:creationId xmlns:a16="http://schemas.microsoft.com/office/drawing/2014/main" id="{AC25028B-16DC-4054-7EFD-23299662D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900916">
              <a:off x="6861350" y="2398842"/>
              <a:ext cx="914400" cy="914400"/>
            </a:xfrm>
            <a:prstGeom prst="rect">
              <a:avLst/>
            </a:prstGeom>
          </p:spPr>
        </p:pic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D3FD6D93-3BC0-7F93-8AF1-1EF9E84B22BD}"/>
                </a:ext>
              </a:extLst>
            </p:cNvPr>
            <p:cNvSpPr/>
            <p:nvPr/>
          </p:nvSpPr>
          <p:spPr>
            <a:xfrm>
              <a:off x="4294909" y="1921842"/>
              <a:ext cx="979054" cy="342420"/>
            </a:xfrm>
            <a:prstGeom prst="rightArrow">
              <a:avLst/>
            </a:prstGeom>
            <a:solidFill>
              <a:srgbClr val="FF0000"/>
            </a:solidFill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183F2A4-D04A-A5C9-B0D5-5150A1A14F10}"/>
                </a:ext>
              </a:extLst>
            </p:cNvPr>
            <p:cNvGrpSpPr/>
            <p:nvPr/>
          </p:nvGrpSpPr>
          <p:grpSpPr>
            <a:xfrm>
              <a:off x="5606168" y="1679002"/>
              <a:ext cx="3743347" cy="923330"/>
              <a:chOff x="1472895" y="1639564"/>
              <a:chExt cx="3743347" cy="92333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2F140ED4-4D9E-4ABA-10A5-E7AD2F801037}"/>
                  </a:ext>
                </a:extLst>
              </p:cNvPr>
              <p:cNvSpPr/>
              <p:nvPr/>
            </p:nvSpPr>
            <p:spPr>
              <a:xfrm>
                <a:off x="1472895" y="1718441"/>
                <a:ext cx="3743347" cy="844453"/>
              </a:xfrm>
              <a:prstGeom prst="roundRect">
                <a:avLst/>
              </a:prstGeom>
              <a:solidFill>
                <a:srgbClr val="FF0000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D63E2B-4B47-387F-F921-C237064D9CF6}"/>
                  </a:ext>
                </a:extLst>
              </p:cNvPr>
              <p:cNvSpPr txBox="1"/>
              <p:nvPr/>
            </p:nvSpPr>
            <p:spPr>
              <a:xfrm>
                <a:off x="1560946" y="1639564"/>
                <a:ext cx="365529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/>
                  <a:t>Error prone!</a:t>
                </a:r>
              </a:p>
            </p:txBody>
          </p:sp>
        </p:grpSp>
        <p:pic>
          <p:nvPicPr>
            <p:cNvPr id="16" name="Graphic 15" descr="Grasshopper with solid fill">
              <a:extLst>
                <a:ext uri="{FF2B5EF4-FFF2-40B4-BE49-F238E27FC236}">
                  <a16:creationId xmlns:a16="http://schemas.microsoft.com/office/drawing/2014/main" id="{700C1255-C6B3-CCA0-04B5-D7FE3AE88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53400" y="115925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68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26DC9-FCFF-156F-9025-9D723AC9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line arguments boredom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2B718C-72D1-9D26-C6CB-A54BB6FB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14</a:t>
            </a:fld>
            <a:endParaRPr lang="LID4096"/>
          </a:p>
        </p:txBody>
      </p:sp>
      <p:pic>
        <p:nvPicPr>
          <p:cNvPr id="4" name="github_copilot">
            <a:hlinkClick r:id="" action="ppaction://media"/>
            <a:extLst>
              <a:ext uri="{FF2B5EF4-FFF2-40B4-BE49-F238E27FC236}">
                <a16:creationId xmlns:a16="http://schemas.microsoft.com/office/drawing/2014/main" id="{DD0D76AD-38B7-3B4A-1CD0-E6A1891B3E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99" y="1545116"/>
            <a:ext cx="6334413" cy="499379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D1C1C7D-CE17-63FB-1036-4E733275F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298" y="27708"/>
            <a:ext cx="2538989" cy="114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9FE88D-D0EF-4191-C8A7-EAD6785B3EBB}"/>
              </a:ext>
            </a:extLst>
          </p:cNvPr>
          <p:cNvSpPr txBox="1"/>
          <p:nvPr/>
        </p:nvSpPr>
        <p:spPr>
          <a:xfrm>
            <a:off x="8146470" y="1371630"/>
            <a:ext cx="3254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https://asciinema.org/a/613753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607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104A12A-DD73-01A8-66FE-28AEDCF98081}"/>
              </a:ext>
            </a:extLst>
          </p:cNvPr>
          <p:cNvGrpSpPr/>
          <p:nvPr/>
        </p:nvGrpSpPr>
        <p:grpSpPr>
          <a:xfrm>
            <a:off x="533069" y="1568784"/>
            <a:ext cx="4038932" cy="590000"/>
            <a:chOff x="4643250" y="3482654"/>
            <a:chExt cx="6778529" cy="145899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DEE623-A2FF-FF5B-D86F-6A1790F2CD49}"/>
                </a:ext>
              </a:extLst>
            </p:cNvPr>
            <p:cNvSpPr/>
            <p:nvPr/>
          </p:nvSpPr>
          <p:spPr>
            <a:xfrm>
              <a:off x="4643250" y="3482654"/>
              <a:ext cx="6778529" cy="145899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7C176E-123E-EB09-A731-D8B801FFC179}"/>
                </a:ext>
              </a:extLst>
            </p:cNvPr>
            <p:cNvSpPr txBox="1"/>
            <p:nvPr/>
          </p:nvSpPr>
          <p:spPr>
            <a:xfrm>
              <a:off x="4798812" y="3636621"/>
              <a:ext cx="38949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i="0" dirty="0">
                  <a:solidFill>
                    <a:srgbClr val="343541"/>
                  </a:solidFill>
                  <a:effectLst/>
                  <a:latin typeface="Söhne"/>
                </a:rPr>
                <a:t>Consider the following code…</a:t>
              </a:r>
              <a:endParaRPr lang="en-US" sz="2400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9FD90A5-8C55-04D7-4B25-5E0D7CB2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tests &amp; error handling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1733F1-B3DD-4F38-ED86-9E646CB9BFA5}"/>
              </a:ext>
            </a:extLst>
          </p:cNvPr>
          <p:cNvSpPr txBox="1"/>
          <p:nvPr/>
        </p:nvSpPr>
        <p:spPr>
          <a:xfrm>
            <a:off x="3833091" y="2064589"/>
            <a:ext cx="4871847" cy="2031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34354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 f(int n) { </a:t>
            </a:r>
          </a:p>
          <a:p>
            <a:r>
              <a:rPr lang="en-US" dirty="0">
                <a:solidFill>
                  <a:srgbClr val="34354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0" i="0" dirty="0">
                <a:solidFill>
                  <a:srgbClr val="34354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 r = 1;</a:t>
            </a:r>
          </a:p>
          <a:p>
            <a:r>
              <a:rPr lang="en-US" dirty="0">
                <a:solidFill>
                  <a:srgbClr val="34354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b="0" i="0" dirty="0">
                <a:solidFill>
                  <a:srgbClr val="34354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for (int </a:t>
            </a:r>
            <a:r>
              <a:rPr lang="en-US" b="0" i="0" dirty="0" err="1">
                <a:solidFill>
                  <a:srgbClr val="34354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0" i="0" dirty="0">
                <a:solidFill>
                  <a:srgbClr val="34354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n; </a:t>
            </a:r>
            <a:r>
              <a:rPr lang="en-US" b="0" i="0" dirty="0" err="1">
                <a:solidFill>
                  <a:srgbClr val="34354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0" i="0" dirty="0">
                <a:solidFill>
                  <a:srgbClr val="34354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&gt; 0; </a:t>
            </a:r>
            <a:r>
              <a:rPr lang="en-US" b="0" i="0" dirty="0" err="1">
                <a:solidFill>
                  <a:srgbClr val="34354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0" i="0" dirty="0">
                <a:solidFill>
                  <a:srgbClr val="34354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--) { </a:t>
            </a:r>
          </a:p>
          <a:p>
            <a:r>
              <a:rPr lang="en-US" dirty="0">
                <a:solidFill>
                  <a:srgbClr val="34354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b="0" i="0" dirty="0">
                <a:solidFill>
                  <a:srgbClr val="34354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 *= </a:t>
            </a:r>
            <a:r>
              <a:rPr lang="en-US" b="0" i="0" dirty="0" err="1">
                <a:solidFill>
                  <a:srgbClr val="34354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0" i="0" dirty="0">
                <a:solidFill>
                  <a:srgbClr val="34354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dirty="0">
                <a:solidFill>
                  <a:srgbClr val="34354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0" i="0" dirty="0">
                <a:solidFill>
                  <a:srgbClr val="34354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dirty="0">
                <a:solidFill>
                  <a:srgbClr val="34354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0" i="0" dirty="0">
                <a:solidFill>
                  <a:srgbClr val="34354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r; </a:t>
            </a:r>
          </a:p>
          <a:p>
            <a:r>
              <a:rPr lang="en-US" b="0" i="0" dirty="0">
                <a:solidFill>
                  <a:srgbClr val="34354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C7CD49-866A-1F69-49A2-00958A2C8EC4}"/>
              </a:ext>
            </a:extLst>
          </p:cNvPr>
          <p:cNvGrpSpPr/>
          <p:nvPr/>
        </p:nvGrpSpPr>
        <p:grpSpPr>
          <a:xfrm>
            <a:off x="6269014" y="3800914"/>
            <a:ext cx="5505582" cy="668901"/>
            <a:chOff x="4643250" y="3482654"/>
            <a:chExt cx="9240001" cy="129560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4FE38A7-B15B-F18F-AAA4-D245CEE2435F}"/>
                </a:ext>
              </a:extLst>
            </p:cNvPr>
            <p:cNvSpPr/>
            <p:nvPr/>
          </p:nvSpPr>
          <p:spPr>
            <a:xfrm>
              <a:off x="4643250" y="3482654"/>
              <a:ext cx="9240001" cy="12956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999DDD-0175-E7A4-59A2-B6B583B78BA9}"/>
                </a:ext>
              </a:extLst>
            </p:cNvPr>
            <p:cNvSpPr txBox="1"/>
            <p:nvPr/>
          </p:nvSpPr>
          <p:spPr>
            <a:xfrm>
              <a:off x="4798811" y="3636620"/>
              <a:ext cx="9084440" cy="1141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i="0" dirty="0">
                  <a:solidFill>
                    <a:srgbClr val="343541"/>
                  </a:solidFill>
                  <a:effectLst/>
                  <a:latin typeface="Söhne"/>
                </a:rPr>
                <a:t>Can you suggest some relevant unit tests?</a:t>
              </a:r>
              <a:endParaRPr lang="en-US" sz="24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D0C310-965E-AA3C-9D01-B5D2A5E3E21F}"/>
              </a:ext>
            </a:extLst>
          </p:cNvPr>
          <p:cNvGrpSpPr/>
          <p:nvPr/>
        </p:nvGrpSpPr>
        <p:grpSpPr>
          <a:xfrm>
            <a:off x="5091378" y="4549304"/>
            <a:ext cx="5835224" cy="668901"/>
            <a:chOff x="4643250" y="3482654"/>
            <a:chExt cx="9793237" cy="129560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1346BF2-6894-A866-69E1-ED3906F68A53}"/>
                </a:ext>
              </a:extLst>
            </p:cNvPr>
            <p:cNvSpPr/>
            <p:nvPr/>
          </p:nvSpPr>
          <p:spPr>
            <a:xfrm>
              <a:off x="4643250" y="3482654"/>
              <a:ext cx="9793237" cy="12956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017103-F94A-B240-09BF-E3CBC0888213}"/>
                </a:ext>
              </a:extLst>
            </p:cNvPr>
            <p:cNvSpPr txBox="1"/>
            <p:nvPr/>
          </p:nvSpPr>
          <p:spPr>
            <a:xfrm>
              <a:off x="4798811" y="3636620"/>
              <a:ext cx="9637676" cy="894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i="0" dirty="0">
                  <a:solidFill>
                    <a:srgbClr val="343541"/>
                  </a:solidFill>
                  <a:effectLst/>
                  <a:latin typeface="Söhne"/>
                </a:rPr>
                <a:t>How would you handle negative values of n?</a:t>
              </a:r>
              <a:endParaRPr lang="en-US" sz="24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BC1E1DF-1220-29FD-3528-962E609AAA80}"/>
              </a:ext>
            </a:extLst>
          </p:cNvPr>
          <p:cNvSpPr txBox="1"/>
          <p:nvPr/>
        </p:nvSpPr>
        <p:spPr>
          <a:xfrm>
            <a:off x="1215327" y="5496120"/>
            <a:ext cx="9373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"/>
              </a:rPr>
              <a:t>https://chat.openai.com/share/c2244a7c-db02-4079-8085-5b5429b80bcf</a:t>
            </a:r>
            <a:r>
              <a:rPr lang="en-US" sz="2400" dirty="0"/>
              <a:t> </a:t>
            </a:r>
            <a:endParaRPr lang="LID4096" sz="32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6B1B490-CCEC-EFC2-B330-40A875D00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15</a:t>
            </a:fld>
            <a:endParaRPr lang="LID4096"/>
          </a:p>
        </p:txBody>
      </p:sp>
      <p:pic>
        <p:nvPicPr>
          <p:cNvPr id="18" name="Picture 2" descr="THE NEW CHATGPT LOGO PNG 2023 - eDigital Agency">
            <a:extLst>
              <a:ext uri="{FF2B5EF4-FFF2-40B4-BE49-F238E27FC236}">
                <a16:creationId xmlns:a16="http://schemas.microsoft.com/office/drawing/2014/main" id="{8E4A4EA3-5C84-F42F-D690-EC0751211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116" y="149754"/>
            <a:ext cx="1323109" cy="13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6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FD90A5-8C55-04D7-4B25-5E0D7CB2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Refactoring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1E1DF-1220-29FD-3528-962E609AAA80}"/>
              </a:ext>
            </a:extLst>
          </p:cNvPr>
          <p:cNvSpPr txBox="1"/>
          <p:nvPr/>
        </p:nvSpPr>
        <p:spPr>
          <a:xfrm>
            <a:off x="1215327" y="5496120"/>
            <a:ext cx="9373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"/>
              </a:rPr>
              <a:t>https://chat.openai.com/share/cbc7b6cf-fd57-451d-a3e8-20134827de59</a:t>
            </a:r>
            <a:r>
              <a:rPr lang="en-US" sz="2400" dirty="0"/>
              <a:t> </a:t>
            </a:r>
            <a:endParaRPr lang="LID4096" sz="32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6B1B490-CCEC-EFC2-B330-40A875D00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16</a:t>
            </a:fld>
            <a:endParaRPr lang="LID4096"/>
          </a:p>
        </p:txBody>
      </p:sp>
      <p:pic>
        <p:nvPicPr>
          <p:cNvPr id="17" name="Picture 2" descr="THE NEW CHATGPT LOGO PNG 2023 - eDigital Agency">
            <a:extLst>
              <a:ext uri="{FF2B5EF4-FFF2-40B4-BE49-F238E27FC236}">
                <a16:creationId xmlns:a16="http://schemas.microsoft.com/office/drawing/2014/main" id="{60F03BF2-5D76-A2A9-E828-6A49D5CFE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116" y="149754"/>
            <a:ext cx="1323109" cy="13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79F829-A11F-61F7-993E-9424F034D01A}"/>
              </a:ext>
            </a:extLst>
          </p:cNvPr>
          <p:cNvGrpSpPr/>
          <p:nvPr/>
        </p:nvGrpSpPr>
        <p:grpSpPr>
          <a:xfrm>
            <a:off x="1076960" y="2214879"/>
            <a:ext cx="9092276" cy="2698865"/>
            <a:chOff x="1076960" y="2214879"/>
            <a:chExt cx="9092276" cy="269886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6D752F5-CD51-FD0D-FAC9-47EB2CAD1EDF}"/>
                </a:ext>
              </a:extLst>
            </p:cNvPr>
            <p:cNvSpPr/>
            <p:nvPr/>
          </p:nvSpPr>
          <p:spPr>
            <a:xfrm>
              <a:off x="1076960" y="2214879"/>
              <a:ext cx="9092276" cy="269886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18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7F0EC0-9732-20C7-A2C0-395EE59BBD6A}"/>
                </a:ext>
              </a:extLst>
            </p:cNvPr>
            <p:cNvSpPr txBox="1"/>
            <p:nvPr/>
          </p:nvSpPr>
          <p:spPr>
            <a:xfrm>
              <a:off x="1481258" y="2276916"/>
              <a:ext cx="8520218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0" i="0" dirty="0">
                  <a:solidFill>
                    <a:srgbClr val="343541"/>
                  </a:solidFill>
                  <a:effectLst/>
                  <a:latin typeface="Söhne"/>
                </a:rPr>
                <a:t>Could you refactor the particle class</a:t>
              </a:r>
            </a:p>
            <a:p>
              <a:r>
                <a:rPr lang="en-US" sz="4000" b="0" i="0" dirty="0">
                  <a:solidFill>
                    <a:srgbClr val="343541"/>
                  </a:solidFill>
                  <a:effectLst/>
                  <a:latin typeface="Söhne"/>
                </a:rPr>
                <a:t>according to the builder design pattern?</a:t>
              </a:r>
            </a:p>
            <a:p>
              <a:r>
                <a:rPr lang="en-US" sz="4000" b="0" i="0" dirty="0">
                  <a:solidFill>
                    <a:srgbClr val="343541"/>
                  </a:solidFill>
                  <a:effectLst/>
                  <a:latin typeface="Söhne"/>
                </a:rPr>
                <a:t>The large number of parameters of the</a:t>
              </a:r>
            </a:p>
            <a:p>
              <a:r>
                <a:rPr lang="en-US" sz="4000" b="0" i="0" dirty="0">
                  <a:solidFill>
                    <a:srgbClr val="343541"/>
                  </a:solidFill>
                  <a:effectLst/>
                  <a:latin typeface="Söhne"/>
                </a:rPr>
                <a:t>constructor is somewhat daunting.</a:t>
              </a:r>
              <a:endParaRPr lang="LID4096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66081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26DC9-FCFF-156F-9025-9D723AC9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documentation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2B718C-72D1-9D26-C6CB-A54BB6FB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17</a:t>
            </a:fld>
            <a:endParaRPr lang="LID4096"/>
          </a:p>
        </p:txBody>
      </p:sp>
      <p:pic>
        <p:nvPicPr>
          <p:cNvPr id="5" name="github_copilot_documentation_generation">
            <a:hlinkClick r:id="" action="ppaction://media"/>
            <a:extLst>
              <a:ext uri="{FF2B5EF4-FFF2-40B4-BE49-F238E27FC236}">
                <a16:creationId xmlns:a16="http://schemas.microsoft.com/office/drawing/2014/main" id="{43428E4E-D18D-1454-EBB9-7D2A9652B4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503275"/>
            <a:ext cx="8694214" cy="507301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7E0A534-F7A7-C618-A5BF-289541F9C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298" y="27708"/>
            <a:ext cx="2538989" cy="114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07D5A1-1A17-64C2-2E4B-F0DEB11D2EA9}"/>
              </a:ext>
            </a:extLst>
          </p:cNvPr>
          <p:cNvSpPr txBox="1"/>
          <p:nvPr/>
        </p:nvSpPr>
        <p:spPr>
          <a:xfrm>
            <a:off x="7518400" y="965235"/>
            <a:ext cx="3254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https://asciinema.org/a/613818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275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1E3FD6-1451-B90D-153A-DBBA4C9EF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Debugging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7AD4A-4552-2AF3-0EC0-E12B4ECC3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ChatGPT-4 + Advanced Data Analysis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his hair in his hands&#10;&#10;Description automatically generated">
            <a:extLst>
              <a:ext uri="{FF2B5EF4-FFF2-40B4-BE49-F238E27FC236}">
                <a16:creationId xmlns:a16="http://schemas.microsoft.com/office/drawing/2014/main" id="{92F02C67-F2AD-6492-F118-0058D5D23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E58B5-6569-6F22-32CA-D8C9584A2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A3F0C48-65A4-4C7D-A956-C29AAFC3A9FF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4406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FD90A5-8C55-04D7-4B25-5E0D7CB2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1E1DF-1220-29FD-3528-962E609AAA80}"/>
              </a:ext>
            </a:extLst>
          </p:cNvPr>
          <p:cNvSpPr txBox="1"/>
          <p:nvPr/>
        </p:nvSpPr>
        <p:spPr>
          <a:xfrm>
            <a:off x="1215327" y="5496120"/>
            <a:ext cx="1034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"/>
              </a:rPr>
              <a:t>https://chat.openai.com/share/bdde1463-84aa-49c5-b4a1-89e774dc25b6</a:t>
            </a:r>
            <a:r>
              <a:rPr lang="en-US" sz="2400" dirty="0"/>
              <a:t>	</a:t>
            </a:r>
            <a:endParaRPr lang="LID4096" sz="32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6B1B490-CCEC-EFC2-B330-40A875D00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19</a:t>
            </a:fld>
            <a:endParaRPr lang="LID4096"/>
          </a:p>
        </p:txBody>
      </p:sp>
      <p:pic>
        <p:nvPicPr>
          <p:cNvPr id="17" name="Picture 2" descr="THE NEW CHATGPT LOGO PNG 2023 - eDigital Agency">
            <a:extLst>
              <a:ext uri="{FF2B5EF4-FFF2-40B4-BE49-F238E27FC236}">
                <a16:creationId xmlns:a16="http://schemas.microsoft.com/office/drawing/2014/main" id="{60F03BF2-5D76-A2A9-E828-6A49D5CFE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116" y="149754"/>
            <a:ext cx="1323109" cy="13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79F829-A11F-61F7-993E-9424F034D01A}"/>
              </a:ext>
            </a:extLst>
          </p:cNvPr>
          <p:cNvGrpSpPr/>
          <p:nvPr/>
        </p:nvGrpSpPr>
        <p:grpSpPr>
          <a:xfrm>
            <a:off x="1656080" y="2377439"/>
            <a:ext cx="8422640" cy="2103121"/>
            <a:chOff x="1076960" y="2214879"/>
            <a:chExt cx="9092276" cy="269886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6D752F5-CD51-FD0D-FAC9-47EB2CAD1EDF}"/>
                </a:ext>
              </a:extLst>
            </p:cNvPr>
            <p:cNvSpPr/>
            <p:nvPr/>
          </p:nvSpPr>
          <p:spPr>
            <a:xfrm>
              <a:off x="1076960" y="2214879"/>
              <a:ext cx="9092276" cy="269886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18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7F0EC0-9732-20C7-A2C0-395EE59BBD6A}"/>
                </a:ext>
              </a:extLst>
            </p:cNvPr>
            <p:cNvSpPr txBox="1"/>
            <p:nvPr/>
          </p:nvSpPr>
          <p:spPr>
            <a:xfrm>
              <a:off x="1481258" y="2276916"/>
              <a:ext cx="8017066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0" i="0" dirty="0">
                  <a:solidFill>
                    <a:srgbClr val="343541"/>
                  </a:solidFill>
                  <a:effectLst/>
                  <a:latin typeface="Söhne"/>
                </a:rPr>
                <a:t>When running the application, it</a:t>
              </a:r>
            </a:p>
            <a:p>
              <a:r>
                <a:rPr lang="en-US" sz="4000" b="0" i="0" dirty="0">
                  <a:solidFill>
                    <a:srgbClr val="343541"/>
                  </a:solidFill>
                  <a:effectLst/>
                  <a:latin typeface="Söhne"/>
                </a:rPr>
                <a:t>terminates with a segmentation fault.</a:t>
              </a:r>
            </a:p>
            <a:p>
              <a:r>
                <a:rPr lang="en-US" sz="4000" b="0" i="0" dirty="0">
                  <a:solidFill>
                    <a:srgbClr val="343541"/>
                  </a:solidFill>
                  <a:effectLst/>
                  <a:latin typeface="Söhne"/>
                </a:rPr>
                <a:t>Can you suggest a fix?</a:t>
              </a:r>
              <a:endParaRPr lang="LID4096" sz="40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DA38FBC-1C6B-08BE-3A60-239413332CC2}"/>
              </a:ext>
            </a:extLst>
          </p:cNvPr>
          <p:cNvGrpSpPr/>
          <p:nvPr/>
        </p:nvGrpSpPr>
        <p:grpSpPr>
          <a:xfrm>
            <a:off x="7895185" y="4083557"/>
            <a:ext cx="3876040" cy="668901"/>
            <a:chOff x="4643250" y="3482654"/>
            <a:chExt cx="9240001" cy="129560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F37985-EB74-8E9D-24C8-A5F421CD8B65}"/>
                </a:ext>
              </a:extLst>
            </p:cNvPr>
            <p:cNvSpPr/>
            <p:nvPr/>
          </p:nvSpPr>
          <p:spPr>
            <a:xfrm>
              <a:off x="4643250" y="3482654"/>
              <a:ext cx="9240001" cy="12956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2FA851-893F-7520-54B3-E11D7C648EFD}"/>
                </a:ext>
              </a:extLst>
            </p:cNvPr>
            <p:cNvSpPr txBox="1"/>
            <p:nvPr/>
          </p:nvSpPr>
          <p:spPr>
            <a:xfrm>
              <a:off x="4798811" y="3636620"/>
              <a:ext cx="6534452" cy="894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i="0" dirty="0">
                  <a:solidFill>
                    <a:srgbClr val="343541"/>
                  </a:solidFill>
                  <a:effectLst/>
                  <a:latin typeface="Söhne"/>
                </a:rPr>
                <a:t>Can you suggest </a:t>
              </a:r>
              <a:r>
                <a:rPr lang="en-US" sz="2400" dirty="0">
                  <a:solidFill>
                    <a:srgbClr val="343541"/>
                  </a:solidFill>
                  <a:latin typeface="Söhne"/>
                </a:rPr>
                <a:t>another fix</a:t>
              </a:r>
              <a:r>
                <a:rPr lang="en-US" sz="2400" b="0" i="0" dirty="0">
                  <a:solidFill>
                    <a:srgbClr val="343541"/>
                  </a:solidFill>
                  <a:effectLst/>
                  <a:latin typeface="Söhne"/>
                </a:rPr>
                <a:t>?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1407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1427AC-D513-AD08-7213-CF613D3A9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180" y="320040"/>
            <a:ext cx="4739640" cy="4739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82CA61-D3FB-C807-0B9E-37BDDB114730}"/>
              </a:ext>
            </a:extLst>
          </p:cNvPr>
          <p:cNvSpPr txBox="1"/>
          <p:nvPr/>
        </p:nvSpPr>
        <p:spPr>
          <a:xfrm>
            <a:off x="2590800" y="5499854"/>
            <a:ext cx="77317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4400" dirty="0">
                <a:hlinkClick r:id="rId3"/>
              </a:rPr>
              <a:t>https://tinyurl.com/3tb5wd3p</a:t>
            </a:r>
            <a:r>
              <a:rPr lang="en-US" sz="4400" dirty="0"/>
              <a:t> </a:t>
            </a:r>
            <a:endParaRPr lang="LID4096" sz="4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4B2BAC-1728-511C-6663-C50222F1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59938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1E3FD6-1451-B90D-153A-DBBA4C9EF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Data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7AD4A-4552-2AF3-0EC0-E12B4ECC3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ChatGPT-4 + Advanced Data Analysis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looking at a board with graphs&#10;&#10;Description automatically generated">
            <a:extLst>
              <a:ext uri="{FF2B5EF4-FFF2-40B4-BE49-F238E27FC236}">
                <a16:creationId xmlns:a16="http://schemas.microsoft.com/office/drawing/2014/main" id="{B8CAF647-5D46-E102-7DBB-61AAC4412F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E58B5-6569-6F22-32CA-D8C9584A2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A3F0C48-65A4-4C7D-A956-C29AAFC3A9FF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91287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FD90A5-8C55-04D7-4B25-5E0D7CB2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exploration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1E1DF-1220-29FD-3528-962E609AAA80}"/>
              </a:ext>
            </a:extLst>
          </p:cNvPr>
          <p:cNvSpPr txBox="1"/>
          <p:nvPr/>
        </p:nvSpPr>
        <p:spPr>
          <a:xfrm>
            <a:off x="1252273" y="5839597"/>
            <a:ext cx="9524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"/>
              </a:rPr>
              <a:t>https://chat.openai.com/share/671287f4-e152-4ba6-a3ad-11d3425857d0</a:t>
            </a:r>
            <a:r>
              <a:rPr lang="en-US" sz="2400" dirty="0"/>
              <a:t> </a:t>
            </a:r>
            <a:endParaRPr lang="LID4096" sz="32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6B1B490-CCEC-EFC2-B330-40A875D00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21</a:t>
            </a:fld>
            <a:endParaRPr lang="LID4096"/>
          </a:p>
        </p:txBody>
      </p:sp>
      <p:pic>
        <p:nvPicPr>
          <p:cNvPr id="17" name="Picture 2" descr="THE NEW CHATGPT LOGO PNG 2023 - eDigital Agency">
            <a:extLst>
              <a:ext uri="{FF2B5EF4-FFF2-40B4-BE49-F238E27FC236}">
                <a16:creationId xmlns:a16="http://schemas.microsoft.com/office/drawing/2014/main" id="{60F03BF2-5D76-A2A9-E828-6A49D5CFE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116" y="149754"/>
            <a:ext cx="1323109" cy="13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79F829-A11F-61F7-993E-9424F034D01A}"/>
              </a:ext>
            </a:extLst>
          </p:cNvPr>
          <p:cNvGrpSpPr/>
          <p:nvPr/>
        </p:nvGrpSpPr>
        <p:grpSpPr>
          <a:xfrm>
            <a:off x="1095433" y="2126258"/>
            <a:ext cx="9092276" cy="3240627"/>
            <a:chOff x="1076960" y="2214879"/>
            <a:chExt cx="9092276" cy="324062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6D752F5-CD51-FD0D-FAC9-47EB2CAD1EDF}"/>
                </a:ext>
              </a:extLst>
            </p:cNvPr>
            <p:cNvSpPr/>
            <p:nvPr/>
          </p:nvSpPr>
          <p:spPr>
            <a:xfrm>
              <a:off x="1076960" y="2214879"/>
              <a:ext cx="9092276" cy="324062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18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7F0EC0-9732-20C7-A2C0-395EE59BBD6A}"/>
                </a:ext>
              </a:extLst>
            </p:cNvPr>
            <p:cNvSpPr txBox="1"/>
            <p:nvPr/>
          </p:nvSpPr>
          <p:spPr>
            <a:xfrm>
              <a:off x="1481258" y="2276916"/>
              <a:ext cx="8426987" cy="3108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0" dirty="0">
                  <a:solidFill>
                    <a:srgbClr val="343541"/>
                  </a:solidFill>
                  <a:effectLst/>
                  <a:latin typeface="Söhne"/>
                </a:rPr>
                <a:t>Could you give me a table with three</a:t>
              </a:r>
            </a:p>
            <a:p>
              <a:r>
                <a:rPr lang="en-US" sz="2800" b="0" i="0" dirty="0">
                  <a:solidFill>
                    <a:srgbClr val="343541"/>
                  </a:solidFill>
                  <a:effectLst/>
                  <a:latin typeface="Söhne"/>
                </a:rPr>
                <a:t>columns:</a:t>
              </a:r>
            </a:p>
            <a:p>
              <a:r>
                <a:rPr lang="en-US" sz="2800" dirty="0">
                  <a:solidFill>
                    <a:srgbClr val="343541"/>
                  </a:solidFill>
                  <a:latin typeface="Söhne"/>
                </a:rPr>
                <a:t>  </a:t>
              </a:r>
              <a:r>
                <a:rPr lang="en-US" sz="2800" b="0" i="0" dirty="0">
                  <a:solidFill>
                    <a:srgbClr val="343541"/>
                  </a:solidFill>
                  <a:effectLst/>
                  <a:latin typeface="Söhne"/>
                </a:rPr>
                <a:t>1. the year</a:t>
              </a:r>
            </a:p>
            <a:p>
              <a:r>
                <a:rPr lang="en-US" sz="2800" dirty="0">
                  <a:solidFill>
                    <a:srgbClr val="343541"/>
                  </a:solidFill>
                  <a:latin typeface="Söhne"/>
                </a:rPr>
                <a:t>  </a:t>
              </a:r>
              <a:r>
                <a:rPr lang="en-US" sz="2800" b="0" i="0" dirty="0">
                  <a:solidFill>
                    <a:srgbClr val="343541"/>
                  </a:solidFill>
                  <a:effectLst/>
                  <a:latin typeface="Söhne"/>
                </a:rPr>
                <a:t>2. the name of the country that has the minimum value</a:t>
              </a:r>
            </a:p>
            <a:p>
              <a:r>
                <a:rPr lang="en-US" sz="2800" dirty="0">
                  <a:solidFill>
                    <a:srgbClr val="343541"/>
                  </a:solidFill>
                  <a:latin typeface="Söhne"/>
                </a:rPr>
                <a:t>       </a:t>
              </a:r>
              <a:r>
                <a:rPr lang="en-US" sz="2800" b="0" i="0" dirty="0">
                  <a:solidFill>
                    <a:srgbClr val="343541"/>
                  </a:solidFill>
                  <a:effectLst/>
                  <a:latin typeface="Söhne"/>
                </a:rPr>
                <a:t>for that year</a:t>
              </a:r>
              <a:br>
                <a:rPr lang="en-US" sz="2800" b="0" i="0" dirty="0">
                  <a:solidFill>
                    <a:srgbClr val="343541"/>
                  </a:solidFill>
                  <a:effectLst/>
                  <a:latin typeface="Söhne"/>
                </a:rPr>
              </a:br>
              <a:r>
                <a:rPr lang="en-US" sz="2800" b="0" i="0" dirty="0">
                  <a:solidFill>
                    <a:srgbClr val="343541"/>
                  </a:solidFill>
                  <a:effectLst/>
                  <a:latin typeface="Söhne"/>
                </a:rPr>
                <a:t>  3. the value for that country in that year</a:t>
              </a:r>
            </a:p>
            <a:p>
              <a:r>
                <a:rPr lang="en-US" sz="2800" b="0" i="0" dirty="0">
                  <a:solidFill>
                    <a:srgbClr val="343541"/>
                  </a:solidFill>
                  <a:effectLst/>
                  <a:latin typeface="Söhne"/>
                </a:rPr>
                <a:t>You can ignore missing values.</a:t>
              </a:r>
              <a:endParaRPr lang="LID4096" sz="28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E9A6DED-E7E7-BC89-FB33-DB0DA1D7AD28}"/>
              </a:ext>
            </a:extLst>
          </p:cNvPr>
          <p:cNvSpPr txBox="1"/>
          <p:nvPr/>
        </p:nvSpPr>
        <p:spPr>
          <a:xfrm>
            <a:off x="1330037" y="1491115"/>
            <a:ext cx="4907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Global Peace Index (GPI) dataset</a:t>
            </a:r>
          </a:p>
        </p:txBody>
      </p:sp>
    </p:spTree>
    <p:extLst>
      <p:ext uri="{BB962C8B-B14F-4D97-AF65-F5344CB8AC3E}">
        <p14:creationId xmlns:p14="http://schemas.microsoft.com/office/powerpoint/2010/main" val="1468070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FD90A5-8C55-04D7-4B25-5E0D7CB2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1E1DF-1220-29FD-3528-962E609AAA80}"/>
              </a:ext>
            </a:extLst>
          </p:cNvPr>
          <p:cNvSpPr txBox="1"/>
          <p:nvPr/>
        </p:nvSpPr>
        <p:spPr>
          <a:xfrm>
            <a:off x="1252273" y="5839597"/>
            <a:ext cx="8714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"/>
              </a:rPr>
              <a:t>https://chat.openai.com/c/f7a7d7ee-3b87-48c8-9bd7-efe29a4fa7eb</a:t>
            </a:r>
            <a:r>
              <a:rPr lang="en-US" sz="2400" dirty="0"/>
              <a:t> </a:t>
            </a:r>
            <a:endParaRPr lang="LID4096" sz="32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6B1B490-CCEC-EFC2-B330-40A875D00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22</a:t>
            </a:fld>
            <a:endParaRPr lang="LID4096"/>
          </a:p>
        </p:txBody>
      </p:sp>
      <p:pic>
        <p:nvPicPr>
          <p:cNvPr id="17" name="Picture 2" descr="THE NEW CHATGPT LOGO PNG 2023 - eDigital Agency">
            <a:extLst>
              <a:ext uri="{FF2B5EF4-FFF2-40B4-BE49-F238E27FC236}">
                <a16:creationId xmlns:a16="http://schemas.microsoft.com/office/drawing/2014/main" id="{60F03BF2-5D76-A2A9-E828-6A49D5CFE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116" y="149754"/>
            <a:ext cx="1323109" cy="13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aph with blue dots&#10;&#10;Description automatically generated">
            <a:extLst>
              <a:ext uri="{FF2B5EF4-FFF2-40B4-BE49-F238E27FC236}">
                <a16:creationId xmlns:a16="http://schemas.microsoft.com/office/drawing/2014/main" id="{02E3BA1D-0DE5-2C87-E292-6B06ACD1C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2" y="1474860"/>
            <a:ext cx="4314619" cy="3235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84A216-D9FD-7945-16F6-F653CADD64B8}"/>
              </a:ext>
            </a:extLst>
          </p:cNvPr>
          <p:cNvSpPr txBox="1"/>
          <p:nvPr/>
        </p:nvSpPr>
        <p:spPr>
          <a:xfrm>
            <a:off x="4797599" y="2489200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Actual model:</a:t>
            </a:r>
            <a:endParaRPr lang="LID4096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4484E2-E458-BC70-2284-53606E20C156}"/>
              </a:ext>
            </a:extLst>
          </p:cNvPr>
          <p:cNvSpPr txBox="1"/>
          <p:nvPr/>
        </p:nvSpPr>
        <p:spPr>
          <a:xfrm>
            <a:off x="4206090" y="3031882"/>
            <a:ext cx="3129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Quadratic fit (</a:t>
            </a:r>
            <a:r>
              <a:rPr lang="en-US" sz="2800" dirty="0" err="1"/>
              <a:t>scipy</a:t>
            </a:r>
            <a:r>
              <a:rPr lang="en-US" sz="2800" dirty="0"/>
              <a:t>):</a:t>
            </a:r>
            <a:endParaRPr lang="LID4096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CECCC3-3144-42C0-9B99-4884909F9D2D}"/>
                  </a:ext>
                </a:extLst>
              </p:cNvPr>
              <p:cNvSpPr txBox="1"/>
              <p:nvPr/>
            </p:nvSpPr>
            <p:spPr>
              <a:xfrm>
                <a:off x="7380444" y="2515047"/>
                <a:ext cx="32864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=1+2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LID4096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CECCC3-3144-42C0-9B99-4884909F9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444" y="2515047"/>
                <a:ext cx="328641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6FC3CE-9471-BF78-93BE-366CD7FA071A}"/>
                  </a:ext>
                </a:extLst>
              </p:cNvPr>
              <p:cNvSpPr txBox="1"/>
              <p:nvPr/>
            </p:nvSpPr>
            <p:spPr>
              <a:xfrm>
                <a:off x="7380444" y="3070859"/>
                <a:ext cx="410394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=2.8+4.5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+2.8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LID4096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6FC3CE-9471-BF78-93BE-366CD7FA0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444" y="3070859"/>
                <a:ext cx="4103944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895BDF-FF09-B41D-654E-9643A2B3E5BC}"/>
                  </a:ext>
                </a:extLst>
              </p:cNvPr>
              <p:cNvSpPr txBox="1"/>
              <p:nvPr/>
            </p:nvSpPr>
            <p:spPr>
              <a:xfrm>
                <a:off x="8341360" y="3510143"/>
                <a:ext cx="162595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=0.93</m:t>
                      </m:r>
                    </m:oMath>
                  </m:oMathPara>
                </a14:m>
                <a:endParaRPr lang="LID4096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895BDF-FF09-B41D-654E-9643A2B3E5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360" y="3510143"/>
                <a:ext cx="1625958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71BD6CC4-740B-78CD-77C3-D890BC08668A}"/>
              </a:ext>
            </a:extLst>
          </p:cNvPr>
          <p:cNvGrpSpPr/>
          <p:nvPr/>
        </p:nvGrpSpPr>
        <p:grpSpPr>
          <a:xfrm>
            <a:off x="4888906" y="4409979"/>
            <a:ext cx="6443197" cy="927028"/>
            <a:chOff x="4888906" y="4409979"/>
            <a:chExt cx="6443197" cy="92702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E8345D-181A-EA23-9EC5-9AEA72EF53CE}"/>
                </a:ext>
              </a:extLst>
            </p:cNvPr>
            <p:cNvSpPr txBox="1"/>
            <p:nvPr/>
          </p:nvSpPr>
          <p:spPr>
            <a:xfrm>
              <a:off x="4888906" y="4409979"/>
              <a:ext cx="20728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ChatGPT 4.0:</a:t>
              </a:r>
              <a:endParaRPr lang="LID4096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DEBAC5D-F75F-70A6-F851-6DC40CFB168E}"/>
                    </a:ext>
                  </a:extLst>
                </p:cNvPr>
                <p:cNvSpPr txBox="1"/>
                <p:nvPr/>
              </p:nvSpPr>
              <p:spPr>
                <a:xfrm>
                  <a:off x="7380444" y="4429822"/>
                  <a:ext cx="395165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=−50+10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+3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LID4096" sz="28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DEBAC5D-F75F-70A6-F851-6DC40CFB16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0444" y="4429822"/>
                  <a:ext cx="3951659" cy="4308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C83A85D-1B50-1D03-F55E-C266294BE0E5}"/>
                    </a:ext>
                  </a:extLst>
                </p:cNvPr>
                <p:cNvSpPr txBox="1"/>
                <p:nvPr/>
              </p:nvSpPr>
              <p:spPr>
                <a:xfrm>
                  <a:off x="8341360" y="4906120"/>
                  <a:ext cx="162595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=0.94</m:t>
                        </m:r>
                      </m:oMath>
                    </m:oMathPara>
                  </a14:m>
                  <a:endParaRPr lang="LID4096" sz="28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C83A85D-1B50-1D03-F55E-C266294BE0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1360" y="4906120"/>
                  <a:ext cx="1625958" cy="4308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235A41A-932E-7322-FE69-4696DE7E24B1}"/>
              </a:ext>
            </a:extLst>
          </p:cNvPr>
          <p:cNvSpPr txBox="1"/>
          <p:nvPr/>
        </p:nvSpPr>
        <p:spPr>
          <a:xfrm>
            <a:off x="6563360" y="6380480"/>
            <a:ext cx="3651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(not publicly sharable due to images)</a:t>
            </a:r>
            <a:endParaRPr lang="LID4096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A6242A-48F8-47D5-583D-E84737976FC5}"/>
              </a:ext>
            </a:extLst>
          </p:cNvPr>
          <p:cNvSpPr txBox="1"/>
          <p:nvPr/>
        </p:nvSpPr>
        <p:spPr>
          <a:xfrm>
            <a:off x="1036320" y="2259825"/>
            <a:ext cx="144272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PNG file</a:t>
            </a:r>
            <a:endParaRPr lang="LID4096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29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1E58C-DFEC-BD42-0378-50B62274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5E754-A7C5-B506-C57F-474F7F2BB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hand shaking with a robot&#10;&#10;Description automatically generated">
            <a:extLst>
              <a:ext uri="{FF2B5EF4-FFF2-40B4-BE49-F238E27FC236}">
                <a16:creationId xmlns:a16="http://schemas.microsoft.com/office/drawing/2014/main" id="{087A18DD-C930-4000-CA90-435D2E5A2B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C75C7-DF72-76B3-895E-460D9E22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A3F0C48-65A4-4C7D-A956-C29AAFC3A9FF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6738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E63-5A04-140D-BF06-8FD1D3BE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LID4096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79A98EA-2B2A-34BF-5015-079FF7D00B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You need to know what you are chatting about</a:t>
            </a:r>
          </a:p>
          <a:p>
            <a:r>
              <a:rPr lang="en-US" dirty="0"/>
              <a:t>Very valuable tools, real timesavers</a:t>
            </a:r>
          </a:p>
          <a:p>
            <a:r>
              <a:rPr lang="en-US" dirty="0"/>
              <a:t>This is just the beginning...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A27224-E774-032D-3495-42C7FCACC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24</a:t>
            </a:fld>
            <a:endParaRPr lang="LID4096"/>
          </a:p>
        </p:txBody>
      </p:sp>
      <p:sp>
        <p:nvSpPr>
          <p:cNvPr id="7" name="AutoShape 4" descr="Generated by DALL·E">
            <a:extLst>
              <a:ext uri="{FF2B5EF4-FFF2-40B4-BE49-F238E27FC236}">
                <a16:creationId xmlns:a16="http://schemas.microsoft.com/office/drawing/2014/main" id="{896CCBF1-3BF6-C409-0009-BF0887500B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11" name="Picture 10" descr="A car on a street&#10;&#10;Description automatically generated">
            <a:extLst>
              <a:ext uri="{FF2B5EF4-FFF2-40B4-BE49-F238E27FC236}">
                <a16:creationId xmlns:a16="http://schemas.microsoft.com/office/drawing/2014/main" id="{0796671A-AD40-DA62-3808-9A4D2385D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418973"/>
            <a:ext cx="5181600" cy="2960914"/>
          </a:xfrm>
          <a:prstGeom prst="rect">
            <a:avLst/>
          </a:prstGeom>
        </p:spPr>
      </p:pic>
      <p:pic>
        <p:nvPicPr>
          <p:cNvPr id="13" name="Picture 12" descr="A car driving on a street&#10;&#10;Description automatically generated">
            <a:extLst>
              <a:ext uri="{FF2B5EF4-FFF2-40B4-BE49-F238E27FC236}">
                <a16:creationId xmlns:a16="http://schemas.microsoft.com/office/drawing/2014/main" id="{3B250343-CCB1-5745-A659-6BE663F8C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390450"/>
            <a:ext cx="5181600" cy="2960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5F2702-F582-D187-57C3-31BC28C14560}"/>
              </a:ext>
            </a:extLst>
          </p:cNvPr>
          <p:cNvSpPr txBox="1"/>
          <p:nvPr/>
        </p:nvSpPr>
        <p:spPr>
          <a:xfrm>
            <a:off x="1252273" y="5839597"/>
            <a:ext cx="887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4"/>
              </a:rPr>
              <a:t>https://chat.openai.com/c/5a24f956-8851-4e72-80a4-d0d71b2820e2</a:t>
            </a:r>
            <a:r>
              <a:rPr lang="en-US" sz="2400" dirty="0"/>
              <a:t> </a:t>
            </a:r>
            <a:endParaRPr lang="LID4096" sz="3200" dirty="0"/>
          </a:p>
        </p:txBody>
      </p:sp>
      <p:pic>
        <p:nvPicPr>
          <p:cNvPr id="15" name="Picture 2" descr="THE NEW CHATGPT LOGO PNG 2023 - eDigital Agency">
            <a:extLst>
              <a:ext uri="{FF2B5EF4-FFF2-40B4-BE49-F238E27FC236}">
                <a16:creationId xmlns:a16="http://schemas.microsoft.com/office/drawing/2014/main" id="{DF247E87-C106-910C-12FD-2072B8FC2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116" y="149754"/>
            <a:ext cx="1323109" cy="13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14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C8B7CA-974B-4F39-B507-75A5AE9BE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58DCDC-E7C4-B82A-381A-917B79D7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18968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2B0A-00E6-B64C-40EE-EF22FAB6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124C9-795D-45C0-11D0-C0D8FEEE2846}"/>
              </a:ext>
            </a:extLst>
          </p:cNvPr>
          <p:cNvSpPr txBox="1"/>
          <p:nvPr/>
        </p:nvSpPr>
        <p:spPr>
          <a:xfrm>
            <a:off x="1412240" y="2042160"/>
            <a:ext cx="7609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is your reply to the following question:</a:t>
            </a:r>
            <a:endParaRPr lang="LID4096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8B459-9179-E1CD-40DF-0AAC796D13EA}"/>
              </a:ext>
            </a:extLst>
          </p:cNvPr>
          <p:cNvSpPr txBox="1"/>
          <p:nvPr/>
        </p:nvSpPr>
        <p:spPr>
          <a:xfrm>
            <a:off x="2052320" y="3261360"/>
            <a:ext cx="79635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Can you use ChatGPT successfully for research </a:t>
            </a:r>
          </a:p>
          <a:p>
            <a:r>
              <a:rPr lang="en-US" sz="3200" dirty="0"/>
              <a:t>in </a:t>
            </a:r>
            <a:r>
              <a:rPr lang="en-US" sz="3200" i="1" dirty="0"/>
              <a:t>your domain</a:t>
            </a:r>
            <a:r>
              <a:rPr lang="en-US" sz="3200" dirty="0"/>
              <a:t>?</a:t>
            </a:r>
            <a:endParaRPr lang="LID4096" sz="32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84C6EE-ADF8-4EB0-DC8E-31D35774EC61}"/>
              </a:ext>
            </a:extLst>
          </p:cNvPr>
          <p:cNvSpPr/>
          <p:nvPr/>
        </p:nvSpPr>
        <p:spPr>
          <a:xfrm>
            <a:off x="1838960" y="3261360"/>
            <a:ext cx="8300720" cy="1077218"/>
          </a:xfrm>
          <a:prstGeom prst="round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Graphic 12" descr="Badge Question Mark with solid fill">
            <a:extLst>
              <a:ext uri="{FF2B5EF4-FFF2-40B4-BE49-F238E27FC236}">
                <a16:creationId xmlns:a16="http://schemas.microsoft.com/office/drawing/2014/main" id="{4BA0ECFF-B81A-479C-8C40-B5FF0425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8647" y="3881378"/>
            <a:ext cx="914400" cy="914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A99366-B533-2214-7D22-4B4084A3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73934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9A8FB-47B8-32FE-DBB5-B502091A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32F8E-96B8-F9AD-83CB-05CE7A022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 tools are...  tools</a:t>
            </a:r>
          </a:p>
          <a:p>
            <a:r>
              <a:rPr lang="en-US" dirty="0"/>
              <a:t>Tools are only useful when you know how to use them</a:t>
            </a:r>
          </a:p>
          <a:p>
            <a:r>
              <a:rPr lang="en-US" dirty="0"/>
              <a:t>Can you wield a tool without knowing material you are using it on?</a:t>
            </a:r>
            <a:endParaRPr lang="LID4096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CDD543-1DCC-85F7-9798-EFDE88D5E2C2}"/>
              </a:ext>
            </a:extLst>
          </p:cNvPr>
          <p:cNvGrpSpPr/>
          <p:nvPr/>
        </p:nvGrpSpPr>
        <p:grpSpPr>
          <a:xfrm>
            <a:off x="426719" y="3717848"/>
            <a:ext cx="11706059" cy="1699206"/>
            <a:chOff x="426719" y="3717848"/>
            <a:chExt cx="11706059" cy="1699206"/>
          </a:xfrm>
        </p:grpSpPr>
        <p:pic>
          <p:nvPicPr>
            <p:cNvPr id="7" name="Picture 6" descr="Keychain on computer keyboard">
              <a:extLst>
                <a:ext uri="{FF2B5EF4-FFF2-40B4-BE49-F238E27FC236}">
                  <a16:creationId xmlns:a16="http://schemas.microsoft.com/office/drawing/2014/main" id="{A6FA403A-B476-6EAA-452B-70BAFF2C8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5959" y="3717848"/>
              <a:ext cx="2546819" cy="1699206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7DE8D05-BCA6-9D0F-5760-928D67A12C99}"/>
                </a:ext>
              </a:extLst>
            </p:cNvPr>
            <p:cNvGrpSpPr/>
            <p:nvPr/>
          </p:nvGrpSpPr>
          <p:grpSpPr>
            <a:xfrm>
              <a:off x="426719" y="3900651"/>
              <a:ext cx="8920480" cy="1333599"/>
              <a:chOff x="1635759" y="4001294"/>
              <a:chExt cx="8920480" cy="133359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C8149A-8184-EE5B-4FD3-B3D90352199C}"/>
                  </a:ext>
                </a:extLst>
              </p:cNvPr>
              <p:cNvSpPr txBox="1"/>
              <p:nvPr/>
            </p:nvSpPr>
            <p:spPr>
              <a:xfrm>
                <a:off x="1818899" y="4001294"/>
                <a:ext cx="8554201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 dirty="0"/>
                  <a:t>Domain knowledge!</a:t>
                </a:r>
                <a:endParaRPr lang="LID4096" sz="8000" dirty="0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F71724F-35DC-84D4-80CE-2A1C543DD8C9}"/>
                  </a:ext>
                </a:extLst>
              </p:cNvPr>
              <p:cNvSpPr/>
              <p:nvPr/>
            </p:nvSpPr>
            <p:spPr>
              <a:xfrm>
                <a:off x="1635759" y="4024253"/>
                <a:ext cx="8920480" cy="1310640"/>
              </a:xfrm>
              <a:prstGeom prst="roundRect">
                <a:avLst/>
              </a:prstGeom>
              <a:solidFill>
                <a:schemeClr val="accent2">
                  <a:lumMod val="75000"/>
                  <a:alpha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71B-3BD3-9F1E-1939-3EF39858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3456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FFD1F-A259-C29B-DF60-CF25D9E75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9F92D-28FB-CFC3-1562-749CD5146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Question answering</a:t>
            </a:r>
            <a:br>
              <a:rPr lang="en-US" dirty="0"/>
            </a:br>
            <a:r>
              <a:rPr lang="en-US" dirty="0"/>
              <a:t>	Google on steroids?</a:t>
            </a:r>
          </a:p>
          <a:p>
            <a:r>
              <a:rPr lang="en-US" dirty="0"/>
              <a:t>Code generation</a:t>
            </a:r>
            <a:br>
              <a:rPr lang="en-US" dirty="0"/>
            </a:br>
            <a:r>
              <a:rPr lang="en-US" dirty="0"/>
              <a:t>	Do we still need programmers?</a:t>
            </a:r>
          </a:p>
          <a:p>
            <a:r>
              <a:rPr lang="en-US" dirty="0"/>
              <a:t>Documentation generation</a:t>
            </a:r>
            <a:br>
              <a:rPr lang="en-US" dirty="0"/>
            </a:br>
            <a:r>
              <a:rPr lang="en-US" dirty="0"/>
              <a:t>	Write my manual</a:t>
            </a:r>
          </a:p>
          <a:p>
            <a:r>
              <a:rPr lang="en-US" dirty="0"/>
              <a:t>Debugging</a:t>
            </a:r>
            <a:br>
              <a:rPr lang="en-US" dirty="0"/>
            </a:br>
            <a:r>
              <a:rPr lang="en-US" dirty="0"/>
              <a:t>         Here’s my code and the error message: figure it out</a:t>
            </a:r>
          </a:p>
          <a:p>
            <a:r>
              <a:rPr lang="en-US" dirty="0"/>
              <a:t>Data exploration</a:t>
            </a:r>
            <a:br>
              <a:rPr lang="en-US" dirty="0"/>
            </a:br>
            <a:r>
              <a:rPr lang="en-US" dirty="0"/>
              <a:t>         Analyze my data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576FF-49A9-25B6-DA55-5A3FDC78D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545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1DE51-5EF1-ECBA-CA5B-358E86DA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Question answering &amp; conversations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1788E-9217-87E7-B527-EC601DBC0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ChatGPT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reading a book in a library&#10;&#10;Description automatically generated">
            <a:extLst>
              <a:ext uri="{FF2B5EF4-FFF2-40B4-BE49-F238E27FC236}">
                <a16:creationId xmlns:a16="http://schemas.microsoft.com/office/drawing/2014/main" id="{37B3FD71-6883-89BB-4A6C-724035359F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21D51-6645-1E9C-31C7-780839A5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A3F0C48-65A4-4C7D-A956-C29AAFC3A9FF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58989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37FF2-684A-8525-B5E0-82138ADFE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 answering</a:t>
            </a:r>
            <a:endParaRPr lang="LID4096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536775-C1D9-EF4E-980E-0B4A3DF46393}"/>
              </a:ext>
            </a:extLst>
          </p:cNvPr>
          <p:cNvGrpSpPr/>
          <p:nvPr/>
        </p:nvGrpSpPr>
        <p:grpSpPr>
          <a:xfrm>
            <a:off x="1076960" y="2214880"/>
            <a:ext cx="9672320" cy="2184400"/>
            <a:chOff x="1076960" y="2214880"/>
            <a:chExt cx="9672320" cy="21844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EAB46FA-FD60-10AF-7862-DE6C12E8A6BA}"/>
                </a:ext>
              </a:extLst>
            </p:cNvPr>
            <p:cNvSpPr/>
            <p:nvPr/>
          </p:nvSpPr>
          <p:spPr>
            <a:xfrm>
              <a:off x="1076960" y="2214880"/>
              <a:ext cx="9672320" cy="218440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18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B5114B-8139-410D-B2A8-2314413E6C12}"/>
                </a:ext>
              </a:extLst>
            </p:cNvPr>
            <p:cNvSpPr txBox="1"/>
            <p:nvPr/>
          </p:nvSpPr>
          <p:spPr>
            <a:xfrm>
              <a:off x="1481258" y="2276916"/>
              <a:ext cx="9195018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C</a:t>
              </a:r>
              <a:r>
                <a:rPr lang="en-US" sz="4000" b="0" i="0" dirty="0">
                  <a:solidFill>
                    <a:srgbClr val="343541"/>
                  </a:solidFill>
                  <a:effectLst/>
                  <a:latin typeface="Söhne"/>
                </a:rPr>
                <a:t>an you list the steps to create a robust </a:t>
              </a:r>
            </a:p>
            <a:p>
              <a:r>
                <a:rPr lang="en-US" sz="4000" b="0" i="0" dirty="0">
                  <a:solidFill>
                    <a:srgbClr val="343541"/>
                  </a:solidFill>
                  <a:effectLst/>
                  <a:latin typeface="Söhne"/>
                </a:rPr>
                <a:t>job script for the </a:t>
              </a:r>
              <a:r>
                <a:rPr lang="en-US" sz="4000" dirty="0" err="1">
                  <a:solidFill>
                    <a:srgbClr val="343541"/>
                  </a:solidFill>
                  <a:latin typeface="Söhne"/>
                </a:rPr>
                <a:t>S</a:t>
              </a:r>
              <a:r>
                <a:rPr lang="en-US" sz="4000" b="0" i="0" dirty="0" err="1">
                  <a:solidFill>
                    <a:srgbClr val="343541"/>
                  </a:solidFill>
                  <a:effectLst/>
                  <a:latin typeface="Söhne"/>
                </a:rPr>
                <a:t>lurm</a:t>
              </a:r>
              <a:r>
                <a:rPr lang="en-US" sz="4000" b="0" i="0" dirty="0">
                  <a:solidFill>
                    <a:srgbClr val="343541"/>
                  </a:solidFill>
                  <a:effectLst/>
                  <a:latin typeface="Söhne"/>
                </a:rPr>
                <a:t> scheduler that runs </a:t>
              </a:r>
            </a:p>
            <a:p>
              <a:r>
                <a:rPr lang="en-US" sz="4000" b="0" i="0" dirty="0">
                  <a:solidFill>
                    <a:srgbClr val="343541"/>
                  </a:solidFill>
                  <a:effectLst/>
                  <a:latin typeface="Söhne"/>
                </a:rPr>
                <a:t>an MPI application on multiple nodes?</a:t>
              </a:r>
              <a:endParaRPr lang="LID4096" sz="40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3F8C748-E62E-A42B-5F1D-B2E02775D2FB}"/>
              </a:ext>
            </a:extLst>
          </p:cNvPr>
          <p:cNvSpPr txBox="1"/>
          <p:nvPr/>
        </p:nvSpPr>
        <p:spPr>
          <a:xfrm>
            <a:off x="1215327" y="4923472"/>
            <a:ext cx="9395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"/>
              </a:rPr>
              <a:t>https://chat.openai.com/share/ec63fb76-69d9-4639-a85f-e6a478d13a6a</a:t>
            </a:r>
            <a:r>
              <a:rPr lang="en-US" sz="2400" dirty="0"/>
              <a:t> </a:t>
            </a:r>
            <a:endParaRPr lang="LID4096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CAF06E-3EE0-5EC5-4B0D-23790C0A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8</a:t>
            </a:fld>
            <a:endParaRPr lang="LID4096"/>
          </a:p>
        </p:txBody>
      </p:sp>
      <p:pic>
        <p:nvPicPr>
          <p:cNvPr id="4" name="Picture 2" descr="THE NEW CHATGPT LOGO PNG 2023 - eDigital Agency">
            <a:extLst>
              <a:ext uri="{FF2B5EF4-FFF2-40B4-BE49-F238E27FC236}">
                <a16:creationId xmlns:a16="http://schemas.microsoft.com/office/drawing/2014/main" id="{1EE939BE-3BDA-1B9A-0178-DFA0E2BA2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357" y="149754"/>
            <a:ext cx="1323109" cy="13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039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AB46FA-FD60-10AF-7862-DE6C12E8A6BA}"/>
              </a:ext>
            </a:extLst>
          </p:cNvPr>
          <p:cNvSpPr/>
          <p:nvPr/>
        </p:nvSpPr>
        <p:spPr>
          <a:xfrm>
            <a:off x="1259840" y="1658479"/>
            <a:ext cx="9584025" cy="3100728"/>
          </a:xfrm>
          <a:prstGeom prst="roundRect">
            <a:avLst/>
          </a:prstGeom>
          <a:solidFill>
            <a:schemeClr val="accent1">
              <a:lumMod val="60000"/>
              <a:lumOff val="40000"/>
              <a:alpha val="1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37FF2-684A-8525-B5E0-82138ADFE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Conversation: improve and refine</a:t>
            </a:r>
            <a:endParaRPr lang="LID409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5114B-8139-410D-B2A8-2314413E6C12}"/>
              </a:ext>
            </a:extLst>
          </p:cNvPr>
          <p:cNvSpPr txBox="1"/>
          <p:nvPr/>
        </p:nvSpPr>
        <p:spPr>
          <a:xfrm>
            <a:off x="1559079" y="1712219"/>
            <a:ext cx="928478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Can you help me write a job script for the </a:t>
            </a:r>
            <a:r>
              <a:rPr lang="en-US" sz="2400" dirty="0" err="1"/>
              <a:t>Slurm</a:t>
            </a:r>
            <a:r>
              <a:rPr lang="en-US" sz="2400" dirty="0"/>
              <a:t> scheduler that runs a</a:t>
            </a:r>
          </a:p>
          <a:p>
            <a:r>
              <a:rPr lang="en-US" sz="2400" dirty="0"/>
              <a:t>hybrid MPI/OpenMP application on 4 compute nodes that have</a:t>
            </a:r>
          </a:p>
          <a:p>
            <a:r>
              <a:rPr lang="en-US" sz="2400" dirty="0"/>
              <a:t>32 cores each?  Each MPI process should use 4 threads.  The application</a:t>
            </a:r>
          </a:p>
          <a:p>
            <a:r>
              <a:rPr lang="en-US" sz="2400" dirty="0"/>
              <a:t>is build using Intel MPI, which is installed as a module, as well as with the</a:t>
            </a:r>
          </a:p>
          <a:p>
            <a:r>
              <a:rPr lang="en-US" sz="2400" dirty="0"/>
              <a:t>Intel compiler suite. </a:t>
            </a:r>
            <a:r>
              <a:rPr lang="en-US" sz="2400" dirty="0" err="1"/>
              <a:t>Lmod</a:t>
            </a:r>
            <a:r>
              <a:rPr lang="en-US" sz="2400" dirty="0"/>
              <a:t> modules are used to manage software</a:t>
            </a:r>
          </a:p>
          <a:p>
            <a:r>
              <a:rPr lang="en-US" sz="2400" dirty="0"/>
              <a:t>versions. The application is expected to run for 10 hours and each</a:t>
            </a:r>
          </a:p>
          <a:p>
            <a:r>
              <a:rPr lang="en-US" sz="2400" dirty="0"/>
              <a:t>process will use 3 GB RAM.  The application is located in the directory</a:t>
            </a:r>
          </a:p>
          <a:p>
            <a:r>
              <a:rPr lang="en-US" sz="2400" dirty="0"/>
              <a:t>in which the job will be submitted.</a:t>
            </a:r>
            <a:endParaRPr lang="LID4096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8C748-E62E-A42B-5F1D-B2E02775D2FB}"/>
              </a:ext>
            </a:extLst>
          </p:cNvPr>
          <p:cNvSpPr txBox="1"/>
          <p:nvPr/>
        </p:nvSpPr>
        <p:spPr>
          <a:xfrm>
            <a:off x="1215327" y="4923472"/>
            <a:ext cx="9395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"/>
              </a:rPr>
              <a:t>https://chat.openai.com/share/299c77a3-c05a-4222-8f8f-4c56c5004612</a:t>
            </a:r>
            <a:r>
              <a:rPr lang="en-US" sz="2400" dirty="0"/>
              <a:t> </a:t>
            </a:r>
            <a:endParaRPr lang="LID4096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E93B7A-DCF9-D8B8-5462-B50A5120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0C48-65A4-4C7D-A956-C29AAFC3A9FF}" type="slidenum">
              <a:rPr lang="LID4096" smtClean="0"/>
              <a:t>9</a:t>
            </a:fld>
            <a:endParaRPr lang="LID4096"/>
          </a:p>
        </p:txBody>
      </p:sp>
      <p:pic>
        <p:nvPicPr>
          <p:cNvPr id="4" name="Picture 2" descr="THE NEW CHATGPT LOGO PNG 2023 - eDigital Agency">
            <a:extLst>
              <a:ext uri="{FF2B5EF4-FFF2-40B4-BE49-F238E27FC236}">
                <a16:creationId xmlns:a16="http://schemas.microsoft.com/office/drawing/2014/main" id="{23344074-8B6F-5C33-2BA5-0C5B9798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357" y="149754"/>
            <a:ext cx="1323109" cy="13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935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D6ED2AEBFB6B49A44867A9CB13E50C" ma:contentTypeVersion="10" ma:contentTypeDescription="Create a new document." ma:contentTypeScope="" ma:versionID="d4dc373555cbce8227f25037d92c7959">
  <xsd:schema xmlns:xsd="http://www.w3.org/2001/XMLSchema" xmlns:xs="http://www.w3.org/2001/XMLSchema" xmlns:p="http://schemas.microsoft.com/office/2006/metadata/properties" xmlns:ns2="40ea41a1-1a64-4254-b89d-f57f52f18239" xmlns:ns3="7f0f6dc3-8911-43bf-9acc-724b3ec9b709" targetNamespace="http://schemas.microsoft.com/office/2006/metadata/properties" ma:root="true" ma:fieldsID="babb27c27b98f5df42ed49cb62ed5c3e" ns2:_="" ns3:_="">
    <xsd:import namespace="40ea41a1-1a64-4254-b89d-f57f52f18239"/>
    <xsd:import namespace="7f0f6dc3-8911-43bf-9acc-724b3ec9b7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a41a1-1a64-4254-b89d-f57f52f182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0f6dc3-8911-43bf-9acc-724b3ec9b7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3f6bf7f-74cb-47b6-be14-4aea2f4e2509}" ma:internalName="TaxCatchAll" ma:showField="CatchAllData" ma:web="7f0f6dc3-8911-43bf-9acc-724b3ec9b7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f0f6dc3-8911-43bf-9acc-724b3ec9b709" xsi:nil="true"/>
    <lcf76f155ced4ddcb4097134ff3c332f xmlns="40ea41a1-1a64-4254-b89d-f57f52f1823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76A9968-B45D-48B2-BBE4-66C725B260BF}"/>
</file>

<file path=customXml/itemProps2.xml><?xml version="1.0" encoding="utf-8"?>
<ds:datastoreItem xmlns:ds="http://schemas.openxmlformats.org/officeDocument/2006/customXml" ds:itemID="{1036C2AD-9531-43DC-A255-971D1D74037A}"/>
</file>

<file path=customXml/itemProps3.xml><?xml version="1.0" encoding="utf-8"?>
<ds:datastoreItem xmlns:ds="http://schemas.openxmlformats.org/officeDocument/2006/customXml" ds:itemID="{7F7365FA-18FD-45C9-8BD0-4C71E373563B}"/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875</Words>
  <Application>Microsoft Office PowerPoint</Application>
  <PresentationFormat>Widescreen</PresentationFormat>
  <Paragraphs>145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Courier New</vt:lpstr>
      <vt:lpstr>Söhne</vt:lpstr>
      <vt:lpstr>Office Theme</vt:lpstr>
      <vt:lpstr>ChatGPT for HPC</vt:lpstr>
      <vt:lpstr>PowerPoint Presentation</vt:lpstr>
      <vt:lpstr>PowerPoint Presentation</vt:lpstr>
      <vt:lpstr>Introduction</vt:lpstr>
      <vt:lpstr>Introduction</vt:lpstr>
      <vt:lpstr>Use cases</vt:lpstr>
      <vt:lpstr>Question answering &amp; conversations</vt:lpstr>
      <vt:lpstr>Question answering</vt:lpstr>
      <vt:lpstr>Conversation: improve and refine</vt:lpstr>
      <vt:lpstr>Question results</vt:lpstr>
      <vt:lpstr>Hallucinations</vt:lpstr>
      <vt:lpstr>Code generation</vt:lpstr>
      <vt:lpstr>Boilerplate code</vt:lpstr>
      <vt:lpstr>Command line arguments boredom</vt:lpstr>
      <vt:lpstr>Generating tests &amp; error handling</vt:lpstr>
      <vt:lpstr>Refactoring</vt:lpstr>
      <vt:lpstr>Generating documentation</vt:lpstr>
      <vt:lpstr>Debugging</vt:lpstr>
      <vt:lpstr>Debugging</vt:lpstr>
      <vt:lpstr>Data analysis</vt:lpstr>
      <vt:lpstr>Data exploration</vt:lpstr>
      <vt:lpstr>Data analysis</vt:lpstr>
      <vt:lpstr>Conclusions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ChatGPT for HPC</dc:title>
  <dc:creator>Geert Jan Bex</dc:creator>
  <cp:lastModifiedBy>Geert Jan Bex</cp:lastModifiedBy>
  <cp:revision>13</cp:revision>
  <dcterms:created xsi:type="dcterms:W3CDTF">2023-10-10T13:16:47Z</dcterms:created>
  <dcterms:modified xsi:type="dcterms:W3CDTF">2023-10-19T10:29:38Z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0x010100ECD6ED2AEBFB6B49A44867A9CB13E50C</vt:lpwstr>
  </property>
</Properties>
</file>