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1953" r:id="rId2"/>
    <p:sldId id="257" r:id="rId3"/>
    <p:sldId id="355" r:id="rId4"/>
    <p:sldId id="356" r:id="rId5"/>
    <p:sldId id="349" r:id="rId6"/>
    <p:sldId id="363" r:id="rId7"/>
    <p:sldId id="358" r:id="rId8"/>
    <p:sldId id="2026" r:id="rId9"/>
    <p:sldId id="357" r:id="rId10"/>
    <p:sldId id="359" r:id="rId11"/>
    <p:sldId id="360" r:id="rId12"/>
    <p:sldId id="1956" r:id="rId13"/>
    <p:sldId id="365" r:id="rId14"/>
    <p:sldId id="361" r:id="rId15"/>
    <p:sldId id="1955" r:id="rId16"/>
    <p:sldId id="2025" r:id="rId17"/>
    <p:sldId id="2027" r:id="rId18"/>
    <p:sldId id="2028" r:id="rId19"/>
    <p:sldId id="202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AE7E58F-A651-4D1B-1788-CA79CCC94622}" name="Sebastian Munck" initials="SM" userId="S::sebastian.munck@kuleuven.be::c8056a39-b5db-4e8c-8852-6b429c9e27d3" providerId="AD"/>
  <p188:author id="{978B86BF-61A7-5D46-E3A1-EC1165E0164D}" name="Ingrid Barcena Roig" initials="IBR" userId="S::Ingrid.BarcenaRoig@kuleuven.be::51a4d46b-442b-40ac-b233-8081a15a4da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8EB0"/>
    <a:srgbClr val="33CCCC"/>
    <a:srgbClr val="D4E7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2E07C9-09DD-4178-9812-078A1DD34E2C}" v="1" dt="2023-10-24T13:24:46.9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Relationship Id="rId30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ert Jan Bex" userId="b602d378c858ceb4" providerId="LiveId" clId="{E02E07C9-09DD-4178-9812-078A1DD34E2C}"/>
    <pc:docChg chg="custSel modSld">
      <pc:chgData name="Geert Jan Bex" userId="b602d378c858ceb4" providerId="LiveId" clId="{E02E07C9-09DD-4178-9812-078A1DD34E2C}" dt="2023-10-24T13:24:46.971" v="1" actId="20577"/>
      <pc:docMkLst>
        <pc:docMk/>
      </pc:docMkLst>
      <pc:sldChg chg="addSp delSp modSp mod">
        <pc:chgData name="Geert Jan Bex" userId="b602d378c858ceb4" providerId="LiveId" clId="{E02E07C9-09DD-4178-9812-078A1DD34E2C}" dt="2023-10-24T11:20:33.078" v="0" actId="478"/>
        <pc:sldMkLst>
          <pc:docMk/>
          <pc:sldMk cId="1571391720" sldId="1953"/>
        </pc:sldMkLst>
        <pc:spChg chg="del">
          <ac:chgData name="Geert Jan Bex" userId="b602d378c858ceb4" providerId="LiveId" clId="{E02E07C9-09DD-4178-9812-078A1DD34E2C}" dt="2023-10-24T11:20:33.078" v="0" actId="478"/>
          <ac:spMkLst>
            <pc:docMk/>
            <pc:sldMk cId="1571391720" sldId="1953"/>
            <ac:spMk id="4" creationId="{EEA5ABC1-37A1-4603-A5E0-BAFBD62D8290}"/>
          </ac:spMkLst>
        </pc:spChg>
        <pc:spChg chg="add mod">
          <ac:chgData name="Geert Jan Bex" userId="b602d378c858ceb4" providerId="LiveId" clId="{E02E07C9-09DD-4178-9812-078A1DD34E2C}" dt="2023-10-24T11:20:33.078" v="0" actId="478"/>
          <ac:spMkLst>
            <pc:docMk/>
            <pc:sldMk cId="1571391720" sldId="1953"/>
            <ac:spMk id="7" creationId="{EBF2C88C-DD40-75EB-5664-4C47F5F5D11C}"/>
          </ac:spMkLst>
        </pc:spChg>
      </pc:sldChg>
      <pc:sldChg chg="modSp">
        <pc:chgData name="Geert Jan Bex" userId="b602d378c858ceb4" providerId="LiveId" clId="{E02E07C9-09DD-4178-9812-078A1DD34E2C}" dt="2023-10-24T13:24:46.971" v="1" actId="20577"/>
        <pc:sldMkLst>
          <pc:docMk/>
          <pc:sldMk cId="2187335441" sldId="2025"/>
        </pc:sldMkLst>
        <pc:spChg chg="mod">
          <ac:chgData name="Geert Jan Bex" userId="b602d378c858ceb4" providerId="LiveId" clId="{E02E07C9-09DD-4178-9812-078A1DD34E2C}" dt="2023-10-24T13:24:46.971" v="1" actId="20577"/>
          <ac:spMkLst>
            <pc:docMk/>
            <pc:sldMk cId="2187335441" sldId="2025"/>
            <ac:spMk id="2" creationId="{D37176A1-CE6C-28C4-608A-CE5730D54C67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C70DC3-BB3E-4B73-8635-C826F949B16D}" type="doc">
      <dgm:prSet loTypeId="urn:microsoft.com/office/officeart/2008/layout/AlternatingHexagons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C828DF17-81B5-4DFC-B038-18E8F7C4FF8A}">
      <dgm:prSet phldrT="[Text]" custT="1"/>
      <dgm:spPr>
        <a:solidFill>
          <a:srgbClr val="00B0F0"/>
        </a:solidFill>
      </dgm:spPr>
      <dgm:t>
        <a:bodyPr/>
        <a:lstStyle/>
        <a:p>
          <a:r>
            <a:rPr lang="nl-BE" sz="1200" b="1" dirty="0"/>
            <a:t>Upload</a:t>
          </a:r>
        </a:p>
        <a:p>
          <a:r>
            <a:rPr lang="nl-BE" sz="1200" b="1" dirty="0"/>
            <a:t>Search </a:t>
          </a:r>
          <a:r>
            <a:rPr lang="nl-BE" sz="1200" b="1" dirty="0" err="1"/>
            <a:t>Annotate</a:t>
          </a:r>
          <a:endParaRPr lang="nl-BE" sz="1200" b="1" dirty="0"/>
        </a:p>
      </dgm:t>
    </dgm:pt>
    <dgm:pt modelId="{1F189C6A-E61B-4D09-8E37-7C98F2291D3C}" type="parTrans" cxnId="{29BEAE5B-F4BE-452E-85CA-14D1842EA6A8}">
      <dgm:prSet/>
      <dgm:spPr/>
      <dgm:t>
        <a:bodyPr/>
        <a:lstStyle/>
        <a:p>
          <a:endParaRPr lang="nl-BE"/>
        </a:p>
      </dgm:t>
    </dgm:pt>
    <dgm:pt modelId="{B1D1FE88-B9A0-428C-ADCD-037CE69E237C}" type="sibTrans" cxnId="{29BEAE5B-F4BE-452E-85CA-14D1842EA6A8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nl-BE" dirty="0"/>
            <a:t>Globus</a:t>
          </a:r>
        </a:p>
      </dgm:t>
    </dgm:pt>
    <dgm:pt modelId="{43BF325F-7F17-461F-80CC-5CC655AF8CE0}">
      <dgm:prSet phldrT="[Text]" custT="1"/>
      <dgm:spPr/>
      <dgm:t>
        <a:bodyPr/>
        <a:lstStyle/>
        <a:p>
          <a:r>
            <a:rPr lang="nl-BE" sz="2000" b="1" dirty="0" err="1"/>
            <a:t>ManGO</a:t>
          </a:r>
          <a:endParaRPr lang="nl-BE" sz="2000" b="1" dirty="0"/>
        </a:p>
      </dgm:t>
    </dgm:pt>
    <dgm:pt modelId="{030DB8CA-34B8-413F-AB3F-E2BED94F35C3}" type="parTrans" cxnId="{E21778DB-98D3-4398-9B21-4959F2CA3D66}">
      <dgm:prSet/>
      <dgm:spPr/>
      <dgm:t>
        <a:bodyPr/>
        <a:lstStyle/>
        <a:p>
          <a:endParaRPr lang="nl-BE"/>
        </a:p>
      </dgm:t>
    </dgm:pt>
    <dgm:pt modelId="{E4EE42C6-DC2D-48B7-8DAA-9F38AEC95C18}" type="sibTrans" cxnId="{E21778DB-98D3-4398-9B21-4959F2CA3D66}">
      <dgm:prSet/>
      <dgm:spPr/>
      <dgm:t>
        <a:bodyPr/>
        <a:lstStyle/>
        <a:p>
          <a:endParaRPr lang="nl-BE"/>
        </a:p>
      </dgm:t>
    </dgm:pt>
    <dgm:pt modelId="{8C752387-34FF-4602-9892-E22EB9E6FA7B}">
      <dgm:prSet phldrT="[Text]" custT="1"/>
      <dgm:spPr>
        <a:solidFill>
          <a:srgbClr val="00B0F0"/>
        </a:solidFill>
      </dgm:spPr>
      <dgm:t>
        <a:bodyPr/>
        <a:lstStyle/>
        <a:p>
          <a:r>
            <a:rPr lang="nl-BE" sz="1200" b="1" dirty="0"/>
            <a:t>Metadata </a:t>
          </a:r>
        </a:p>
        <a:p>
          <a:r>
            <a:rPr lang="nl-BE" sz="1200" b="1" dirty="0" err="1"/>
            <a:t>Schemas</a:t>
          </a:r>
          <a:endParaRPr lang="nl-BE" sz="1200" b="1" dirty="0"/>
        </a:p>
      </dgm:t>
    </dgm:pt>
    <dgm:pt modelId="{60271F69-ADD2-4DF0-BEA7-02754E5B4BB9}" type="parTrans" cxnId="{78DE4CC7-4F64-4A20-8700-6605B24C3555}">
      <dgm:prSet/>
      <dgm:spPr/>
      <dgm:t>
        <a:bodyPr/>
        <a:lstStyle/>
        <a:p>
          <a:endParaRPr lang="nl-BE"/>
        </a:p>
      </dgm:t>
    </dgm:pt>
    <dgm:pt modelId="{F95F896F-100C-4BED-8C06-6F0A6DB40FFC}" type="sibTrans" cxnId="{78DE4CC7-4F64-4A20-8700-6605B24C3555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nl-BE" sz="2000" dirty="0" err="1"/>
            <a:t>Rembi</a:t>
          </a:r>
          <a:endParaRPr lang="nl-BE" sz="2000" dirty="0"/>
        </a:p>
        <a:p>
          <a:pPr>
            <a:lnSpc>
              <a:spcPct val="100000"/>
            </a:lnSpc>
            <a:spcAft>
              <a:spcPts val="0"/>
            </a:spcAft>
          </a:pPr>
          <a:r>
            <a:rPr lang="nl-BE" sz="2000" dirty="0"/>
            <a:t>etc.</a:t>
          </a:r>
        </a:p>
      </dgm:t>
    </dgm:pt>
    <dgm:pt modelId="{F6C322EA-7A23-42A6-A864-1ABCE44B6202}">
      <dgm:prSet phldrT="[Text]" custT="1"/>
      <dgm:spPr/>
      <dgm:t>
        <a:bodyPr/>
        <a:lstStyle/>
        <a:p>
          <a:r>
            <a:rPr lang="nl-BE" sz="1800" b="1" dirty="0" err="1"/>
            <a:t>ManGO</a:t>
          </a:r>
          <a:endParaRPr lang="nl-BE" sz="1800" b="1" dirty="0"/>
        </a:p>
      </dgm:t>
    </dgm:pt>
    <dgm:pt modelId="{847F805E-AA65-4B70-8B9A-FDA9CFE13580}" type="parTrans" cxnId="{EC124FD0-B700-4174-ABB0-BCAE931FCD71}">
      <dgm:prSet/>
      <dgm:spPr/>
      <dgm:t>
        <a:bodyPr/>
        <a:lstStyle/>
        <a:p>
          <a:endParaRPr lang="nl-BE"/>
        </a:p>
      </dgm:t>
    </dgm:pt>
    <dgm:pt modelId="{DF1BE8F7-3B41-4E08-9DCD-E9FF88AF8F85}" type="sibTrans" cxnId="{EC124FD0-B700-4174-ABB0-BCAE931FCD71}">
      <dgm:prSet/>
      <dgm:spPr/>
      <dgm:t>
        <a:bodyPr/>
        <a:lstStyle/>
        <a:p>
          <a:endParaRPr lang="nl-BE"/>
        </a:p>
      </dgm:t>
    </dgm:pt>
    <dgm:pt modelId="{F465CA14-CA73-4851-9AB2-3FD28CD9DB49}">
      <dgm:prSet phldrT="[Text]" custT="1"/>
      <dgm:spPr>
        <a:solidFill>
          <a:srgbClr val="00B0F0"/>
        </a:solidFill>
      </dgm:spPr>
      <dgm:t>
        <a:bodyPr/>
        <a:lstStyle/>
        <a:p>
          <a:r>
            <a:rPr lang="nl-BE" sz="1200" b="1" dirty="0" err="1"/>
            <a:t>Analyze</a:t>
          </a:r>
          <a:endParaRPr lang="nl-BE" sz="1200" b="1" dirty="0"/>
        </a:p>
      </dgm:t>
    </dgm:pt>
    <dgm:pt modelId="{B9E72444-75E9-4597-895B-D5D667A51ED1}" type="parTrans" cxnId="{C5592AA3-E2BA-45E1-9B5C-B33393C68610}">
      <dgm:prSet/>
      <dgm:spPr/>
      <dgm:t>
        <a:bodyPr/>
        <a:lstStyle/>
        <a:p>
          <a:endParaRPr lang="nl-BE"/>
        </a:p>
      </dgm:t>
    </dgm:pt>
    <dgm:pt modelId="{8EE878CD-A9A7-4E9D-8F2D-480F69632327}" type="sibTrans" cxnId="{C5592AA3-E2BA-45E1-9B5C-B33393C68610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nl-BE" dirty="0"/>
            <a:t>BAND</a:t>
          </a:r>
        </a:p>
      </dgm:t>
    </dgm:pt>
    <dgm:pt modelId="{0B58F8E2-7B72-4056-BD66-111F88369AFA}">
      <dgm:prSet phldrT="[Text]" custT="1"/>
      <dgm:spPr/>
      <dgm:t>
        <a:bodyPr/>
        <a:lstStyle/>
        <a:p>
          <a:r>
            <a:rPr lang="nl-BE" sz="1800" b="1" dirty="0" err="1"/>
            <a:t>Jupyter</a:t>
          </a:r>
          <a:endParaRPr lang="nl-BE" sz="1800" b="1" dirty="0"/>
        </a:p>
      </dgm:t>
    </dgm:pt>
    <dgm:pt modelId="{FC840A18-5C4A-4671-B06B-A48CE9A57519}" type="parTrans" cxnId="{56491FCB-67C0-494D-815B-880B375B5AB6}">
      <dgm:prSet/>
      <dgm:spPr/>
      <dgm:t>
        <a:bodyPr/>
        <a:lstStyle/>
        <a:p>
          <a:endParaRPr lang="nl-BE"/>
        </a:p>
      </dgm:t>
    </dgm:pt>
    <dgm:pt modelId="{3155725E-1613-4864-83D8-AAC062211923}" type="sibTrans" cxnId="{56491FCB-67C0-494D-815B-880B375B5AB6}">
      <dgm:prSet/>
      <dgm:spPr/>
      <dgm:t>
        <a:bodyPr/>
        <a:lstStyle/>
        <a:p>
          <a:endParaRPr lang="nl-BE"/>
        </a:p>
      </dgm:t>
    </dgm:pt>
    <dgm:pt modelId="{9672BCBC-A91A-471C-8700-ABFCE7E88295}">
      <dgm:prSet custT="1"/>
      <dgm:spPr>
        <a:solidFill>
          <a:srgbClr val="00B0F0"/>
        </a:solidFill>
      </dgm:spPr>
      <dgm:t>
        <a:bodyPr/>
        <a:lstStyle/>
        <a:p>
          <a:r>
            <a:rPr lang="nl-BE" sz="1100" b="1" dirty="0" err="1"/>
            <a:t>Repository</a:t>
          </a:r>
          <a:endParaRPr lang="nl-BE" sz="1100" b="1" dirty="0"/>
        </a:p>
      </dgm:t>
    </dgm:pt>
    <dgm:pt modelId="{A89B0B00-5A2C-451A-BF8C-8C018E15921F}" type="parTrans" cxnId="{D3021E48-83A5-4691-8EE3-8626778AC6C5}">
      <dgm:prSet/>
      <dgm:spPr/>
      <dgm:t>
        <a:bodyPr/>
        <a:lstStyle/>
        <a:p>
          <a:endParaRPr lang="nl-BE"/>
        </a:p>
      </dgm:t>
    </dgm:pt>
    <dgm:pt modelId="{AACE1AA8-F95D-4C01-9958-CFF3663C473E}" type="sibTrans" cxnId="{D3021E48-83A5-4691-8EE3-8626778AC6C5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nl-BE" sz="1400" dirty="0" err="1"/>
            <a:t>BioImageArchive</a:t>
          </a:r>
          <a:endParaRPr lang="nl-BE" sz="800" dirty="0"/>
        </a:p>
      </dgm:t>
    </dgm:pt>
    <dgm:pt modelId="{756EA60D-F484-41CB-A552-03A870516EE9}">
      <dgm:prSet custT="1"/>
      <dgm:spPr/>
      <dgm:t>
        <a:bodyPr/>
        <a:lstStyle/>
        <a:p>
          <a:r>
            <a:rPr lang="nl-BE" sz="1800" b="1" dirty="0"/>
            <a:t>RDR KU Leuven</a:t>
          </a:r>
        </a:p>
      </dgm:t>
    </dgm:pt>
    <dgm:pt modelId="{DE2F88A7-7F60-41F3-A46C-63D614965345}" type="parTrans" cxnId="{08498FDD-9E89-40A4-9A9B-19E8B669AFB6}">
      <dgm:prSet/>
      <dgm:spPr/>
      <dgm:t>
        <a:bodyPr/>
        <a:lstStyle/>
        <a:p>
          <a:endParaRPr lang="nl-BE"/>
        </a:p>
      </dgm:t>
    </dgm:pt>
    <dgm:pt modelId="{B2113D23-0142-4B0A-B328-210AE3EE851B}" type="sibTrans" cxnId="{08498FDD-9E89-40A4-9A9B-19E8B669AFB6}">
      <dgm:prSet/>
      <dgm:spPr/>
      <dgm:t>
        <a:bodyPr/>
        <a:lstStyle/>
        <a:p>
          <a:endParaRPr lang="nl-BE"/>
        </a:p>
      </dgm:t>
    </dgm:pt>
    <dgm:pt modelId="{DF0C580C-7495-4A50-80FC-B4C95492E1E4}" type="pres">
      <dgm:prSet presAssocID="{40C70DC3-BB3E-4B73-8635-C826F949B16D}" presName="Name0" presStyleCnt="0">
        <dgm:presLayoutVars>
          <dgm:chMax/>
          <dgm:chPref/>
          <dgm:dir/>
          <dgm:animLvl val="lvl"/>
        </dgm:presLayoutVars>
      </dgm:prSet>
      <dgm:spPr/>
    </dgm:pt>
    <dgm:pt modelId="{03FC8F01-8CC5-46F1-9C59-BC1E60E72D63}" type="pres">
      <dgm:prSet presAssocID="{C828DF17-81B5-4DFC-B038-18E8F7C4FF8A}" presName="composite" presStyleCnt="0"/>
      <dgm:spPr/>
    </dgm:pt>
    <dgm:pt modelId="{5345B562-35E5-4B71-8B11-3493056D3AA5}" type="pres">
      <dgm:prSet presAssocID="{C828DF17-81B5-4DFC-B038-18E8F7C4FF8A}" presName="Parent1" presStyleLbl="node1" presStyleIdx="0" presStyleCnt="8">
        <dgm:presLayoutVars>
          <dgm:chMax val="1"/>
          <dgm:chPref val="1"/>
          <dgm:bulletEnabled val="1"/>
        </dgm:presLayoutVars>
      </dgm:prSet>
      <dgm:spPr/>
    </dgm:pt>
    <dgm:pt modelId="{92DE5080-503A-49B8-A2F4-BD262A727664}" type="pres">
      <dgm:prSet presAssocID="{C828DF17-81B5-4DFC-B038-18E8F7C4FF8A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90524D8E-28BB-4341-A964-A009A5534906}" type="pres">
      <dgm:prSet presAssocID="{C828DF17-81B5-4DFC-B038-18E8F7C4FF8A}" presName="BalanceSpacing" presStyleCnt="0"/>
      <dgm:spPr/>
    </dgm:pt>
    <dgm:pt modelId="{D6CA5877-4777-4767-80DC-36C26445F3EE}" type="pres">
      <dgm:prSet presAssocID="{C828DF17-81B5-4DFC-B038-18E8F7C4FF8A}" presName="BalanceSpacing1" presStyleCnt="0"/>
      <dgm:spPr/>
    </dgm:pt>
    <dgm:pt modelId="{91CEA349-44E8-432B-8942-2CCA3EC7D0D8}" type="pres">
      <dgm:prSet presAssocID="{B1D1FE88-B9A0-428C-ADCD-037CE69E237C}" presName="Accent1Text" presStyleLbl="node1" presStyleIdx="1" presStyleCnt="8"/>
      <dgm:spPr/>
    </dgm:pt>
    <dgm:pt modelId="{33BB91A3-9982-4C05-8DEB-3F5F45C1BBE8}" type="pres">
      <dgm:prSet presAssocID="{B1D1FE88-B9A0-428C-ADCD-037CE69E237C}" presName="spaceBetweenRectangles" presStyleCnt="0"/>
      <dgm:spPr/>
    </dgm:pt>
    <dgm:pt modelId="{AFD365E9-71BB-4DE1-A539-0E0DA595CAAA}" type="pres">
      <dgm:prSet presAssocID="{8C752387-34FF-4602-9892-E22EB9E6FA7B}" presName="composite" presStyleCnt="0"/>
      <dgm:spPr/>
    </dgm:pt>
    <dgm:pt modelId="{6A022BB9-52B7-416F-AF35-307D29A3A4BA}" type="pres">
      <dgm:prSet presAssocID="{8C752387-34FF-4602-9892-E22EB9E6FA7B}" presName="Parent1" presStyleLbl="node1" presStyleIdx="2" presStyleCnt="8">
        <dgm:presLayoutVars>
          <dgm:chMax val="1"/>
          <dgm:chPref val="1"/>
          <dgm:bulletEnabled val="1"/>
        </dgm:presLayoutVars>
      </dgm:prSet>
      <dgm:spPr/>
    </dgm:pt>
    <dgm:pt modelId="{0A15CC00-02D6-42A2-A32D-371213B2837E}" type="pres">
      <dgm:prSet presAssocID="{8C752387-34FF-4602-9892-E22EB9E6FA7B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2B26C1A3-0351-4A64-ADFE-C9F3E60B3F68}" type="pres">
      <dgm:prSet presAssocID="{8C752387-34FF-4602-9892-E22EB9E6FA7B}" presName="BalanceSpacing" presStyleCnt="0"/>
      <dgm:spPr/>
    </dgm:pt>
    <dgm:pt modelId="{6927AC04-00D0-464B-9567-D1449B92C721}" type="pres">
      <dgm:prSet presAssocID="{8C752387-34FF-4602-9892-E22EB9E6FA7B}" presName="BalanceSpacing1" presStyleCnt="0"/>
      <dgm:spPr/>
    </dgm:pt>
    <dgm:pt modelId="{6432B2F0-5972-49BE-8319-D5C8D9A12414}" type="pres">
      <dgm:prSet presAssocID="{F95F896F-100C-4BED-8C06-6F0A6DB40FFC}" presName="Accent1Text" presStyleLbl="node1" presStyleIdx="3" presStyleCnt="8"/>
      <dgm:spPr/>
    </dgm:pt>
    <dgm:pt modelId="{C03BC4D7-07FB-4F12-8E15-045B0DCDDF23}" type="pres">
      <dgm:prSet presAssocID="{F95F896F-100C-4BED-8C06-6F0A6DB40FFC}" presName="spaceBetweenRectangles" presStyleCnt="0"/>
      <dgm:spPr/>
    </dgm:pt>
    <dgm:pt modelId="{45943C14-F3E9-47D4-8CD4-34A79B8291F9}" type="pres">
      <dgm:prSet presAssocID="{F465CA14-CA73-4851-9AB2-3FD28CD9DB49}" presName="composite" presStyleCnt="0"/>
      <dgm:spPr/>
    </dgm:pt>
    <dgm:pt modelId="{9E9DC45F-9B17-4C80-BBBF-31DDF4009CAB}" type="pres">
      <dgm:prSet presAssocID="{F465CA14-CA73-4851-9AB2-3FD28CD9DB49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</dgm:pt>
    <dgm:pt modelId="{63B27ED6-D029-43E6-8473-435739353316}" type="pres">
      <dgm:prSet presAssocID="{F465CA14-CA73-4851-9AB2-3FD28CD9DB49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39BEC858-F30C-4904-B58F-6ECFFA71CDF4}" type="pres">
      <dgm:prSet presAssocID="{F465CA14-CA73-4851-9AB2-3FD28CD9DB49}" presName="BalanceSpacing" presStyleCnt="0"/>
      <dgm:spPr/>
    </dgm:pt>
    <dgm:pt modelId="{8B5D3118-CF70-42EA-A5DF-1CEC0B8E45A4}" type="pres">
      <dgm:prSet presAssocID="{F465CA14-CA73-4851-9AB2-3FD28CD9DB49}" presName="BalanceSpacing1" presStyleCnt="0"/>
      <dgm:spPr/>
    </dgm:pt>
    <dgm:pt modelId="{0F18EEE4-539F-464A-A037-56845D063F2E}" type="pres">
      <dgm:prSet presAssocID="{8EE878CD-A9A7-4E9D-8F2D-480F69632327}" presName="Accent1Text" presStyleLbl="node1" presStyleIdx="5" presStyleCnt="8"/>
      <dgm:spPr/>
    </dgm:pt>
    <dgm:pt modelId="{2FE01984-8CB1-446B-93C6-BBB1E251B804}" type="pres">
      <dgm:prSet presAssocID="{8EE878CD-A9A7-4E9D-8F2D-480F69632327}" presName="spaceBetweenRectangles" presStyleCnt="0"/>
      <dgm:spPr/>
    </dgm:pt>
    <dgm:pt modelId="{B5B931F6-40B0-46E0-A053-C099D2132F41}" type="pres">
      <dgm:prSet presAssocID="{9672BCBC-A91A-471C-8700-ABFCE7E88295}" presName="composite" presStyleCnt="0"/>
      <dgm:spPr/>
    </dgm:pt>
    <dgm:pt modelId="{E1A8E7DA-5604-4BCE-820C-D912FBAA7ABF}" type="pres">
      <dgm:prSet presAssocID="{9672BCBC-A91A-471C-8700-ABFCE7E88295}" presName="Parent1" presStyleLbl="node1" presStyleIdx="6" presStyleCnt="8">
        <dgm:presLayoutVars>
          <dgm:chMax val="1"/>
          <dgm:chPref val="1"/>
          <dgm:bulletEnabled val="1"/>
        </dgm:presLayoutVars>
      </dgm:prSet>
      <dgm:spPr/>
    </dgm:pt>
    <dgm:pt modelId="{EF829903-8724-4A0B-A6BE-C4BE6113728A}" type="pres">
      <dgm:prSet presAssocID="{9672BCBC-A91A-471C-8700-ABFCE7E88295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290E731C-F34D-4A4F-861E-4F7BFFE560EC}" type="pres">
      <dgm:prSet presAssocID="{9672BCBC-A91A-471C-8700-ABFCE7E88295}" presName="BalanceSpacing" presStyleCnt="0"/>
      <dgm:spPr/>
    </dgm:pt>
    <dgm:pt modelId="{05956D3B-332F-43B7-8C55-28A42491AE5F}" type="pres">
      <dgm:prSet presAssocID="{9672BCBC-A91A-471C-8700-ABFCE7E88295}" presName="BalanceSpacing1" presStyleCnt="0"/>
      <dgm:spPr/>
    </dgm:pt>
    <dgm:pt modelId="{28E4F2CD-4F54-468B-9CC9-8FDFDB365288}" type="pres">
      <dgm:prSet presAssocID="{AACE1AA8-F95D-4C01-9958-CFF3663C473E}" presName="Accent1Text" presStyleLbl="node1" presStyleIdx="7" presStyleCnt="8"/>
      <dgm:spPr/>
    </dgm:pt>
  </dgm:ptLst>
  <dgm:cxnLst>
    <dgm:cxn modelId="{84DEB600-94A2-4667-8CBE-B7DE17E562A5}" type="presOf" srcId="{AACE1AA8-F95D-4C01-9958-CFF3663C473E}" destId="{28E4F2CD-4F54-468B-9CC9-8FDFDB365288}" srcOrd="0" destOrd="0" presId="urn:microsoft.com/office/officeart/2008/layout/AlternatingHexagons"/>
    <dgm:cxn modelId="{FED45B02-4DB4-41EF-B182-B0CC649E4424}" type="presOf" srcId="{F465CA14-CA73-4851-9AB2-3FD28CD9DB49}" destId="{9E9DC45F-9B17-4C80-BBBF-31DDF4009CAB}" srcOrd="0" destOrd="0" presId="urn:microsoft.com/office/officeart/2008/layout/AlternatingHexagons"/>
    <dgm:cxn modelId="{4CEE6F02-8D8C-419E-8794-F1AD698256D7}" type="presOf" srcId="{43BF325F-7F17-461F-80CC-5CC655AF8CE0}" destId="{92DE5080-503A-49B8-A2F4-BD262A727664}" srcOrd="0" destOrd="0" presId="urn:microsoft.com/office/officeart/2008/layout/AlternatingHexagons"/>
    <dgm:cxn modelId="{905CFA18-09A4-49A9-B647-9F873509AE7D}" type="presOf" srcId="{C828DF17-81B5-4DFC-B038-18E8F7C4FF8A}" destId="{5345B562-35E5-4B71-8B11-3493056D3AA5}" srcOrd="0" destOrd="0" presId="urn:microsoft.com/office/officeart/2008/layout/AlternatingHexagons"/>
    <dgm:cxn modelId="{29BEAE5B-F4BE-452E-85CA-14D1842EA6A8}" srcId="{40C70DC3-BB3E-4B73-8635-C826F949B16D}" destId="{C828DF17-81B5-4DFC-B038-18E8F7C4FF8A}" srcOrd="0" destOrd="0" parTransId="{1F189C6A-E61B-4D09-8E37-7C98F2291D3C}" sibTransId="{B1D1FE88-B9A0-428C-ADCD-037CE69E237C}"/>
    <dgm:cxn modelId="{9F6DA066-D492-4026-9169-16AFD81789B7}" type="presOf" srcId="{B1D1FE88-B9A0-428C-ADCD-037CE69E237C}" destId="{91CEA349-44E8-432B-8942-2CCA3EC7D0D8}" srcOrd="0" destOrd="0" presId="urn:microsoft.com/office/officeart/2008/layout/AlternatingHexagons"/>
    <dgm:cxn modelId="{D3021E48-83A5-4691-8EE3-8626778AC6C5}" srcId="{40C70DC3-BB3E-4B73-8635-C826F949B16D}" destId="{9672BCBC-A91A-471C-8700-ABFCE7E88295}" srcOrd="3" destOrd="0" parTransId="{A89B0B00-5A2C-451A-BF8C-8C018E15921F}" sibTransId="{AACE1AA8-F95D-4C01-9958-CFF3663C473E}"/>
    <dgm:cxn modelId="{D1FF9271-7D56-4C60-9407-B4E126D39C66}" type="presOf" srcId="{8C752387-34FF-4602-9892-E22EB9E6FA7B}" destId="{6A022BB9-52B7-416F-AF35-307D29A3A4BA}" srcOrd="0" destOrd="0" presId="urn:microsoft.com/office/officeart/2008/layout/AlternatingHexagons"/>
    <dgm:cxn modelId="{E6C9165A-82E9-4C0C-93C5-EF023A4B286F}" type="presOf" srcId="{40C70DC3-BB3E-4B73-8635-C826F949B16D}" destId="{DF0C580C-7495-4A50-80FC-B4C95492E1E4}" srcOrd="0" destOrd="0" presId="urn:microsoft.com/office/officeart/2008/layout/AlternatingHexagons"/>
    <dgm:cxn modelId="{C5592AA3-E2BA-45E1-9B5C-B33393C68610}" srcId="{40C70DC3-BB3E-4B73-8635-C826F949B16D}" destId="{F465CA14-CA73-4851-9AB2-3FD28CD9DB49}" srcOrd="2" destOrd="0" parTransId="{B9E72444-75E9-4597-895B-D5D667A51ED1}" sibTransId="{8EE878CD-A9A7-4E9D-8F2D-480F69632327}"/>
    <dgm:cxn modelId="{DD49CDAF-BE80-41AD-9912-90911B363CDA}" type="presOf" srcId="{9672BCBC-A91A-471C-8700-ABFCE7E88295}" destId="{E1A8E7DA-5604-4BCE-820C-D912FBAA7ABF}" srcOrd="0" destOrd="0" presId="urn:microsoft.com/office/officeart/2008/layout/AlternatingHexagons"/>
    <dgm:cxn modelId="{9322E3B0-F690-46CB-BBAE-97807403C1D6}" type="presOf" srcId="{8EE878CD-A9A7-4E9D-8F2D-480F69632327}" destId="{0F18EEE4-539F-464A-A037-56845D063F2E}" srcOrd="0" destOrd="0" presId="urn:microsoft.com/office/officeart/2008/layout/AlternatingHexagons"/>
    <dgm:cxn modelId="{1BB685B4-40F4-45C5-B0CB-8AD7555B56CF}" type="presOf" srcId="{0B58F8E2-7B72-4056-BD66-111F88369AFA}" destId="{63B27ED6-D029-43E6-8473-435739353316}" srcOrd="0" destOrd="0" presId="urn:microsoft.com/office/officeart/2008/layout/AlternatingHexagons"/>
    <dgm:cxn modelId="{459CD1C5-B68A-4472-8C3F-47839BB76772}" type="presOf" srcId="{F6C322EA-7A23-42A6-A864-1ABCE44B6202}" destId="{0A15CC00-02D6-42A2-A32D-371213B2837E}" srcOrd="0" destOrd="0" presId="urn:microsoft.com/office/officeart/2008/layout/AlternatingHexagons"/>
    <dgm:cxn modelId="{78DE4CC7-4F64-4A20-8700-6605B24C3555}" srcId="{40C70DC3-BB3E-4B73-8635-C826F949B16D}" destId="{8C752387-34FF-4602-9892-E22EB9E6FA7B}" srcOrd="1" destOrd="0" parTransId="{60271F69-ADD2-4DF0-BEA7-02754E5B4BB9}" sibTransId="{F95F896F-100C-4BED-8C06-6F0A6DB40FFC}"/>
    <dgm:cxn modelId="{5906F6C9-37D0-4D9B-ADF8-BB5F78A1140A}" type="presOf" srcId="{756EA60D-F484-41CB-A552-03A870516EE9}" destId="{EF829903-8724-4A0B-A6BE-C4BE6113728A}" srcOrd="0" destOrd="0" presId="urn:microsoft.com/office/officeart/2008/layout/AlternatingHexagons"/>
    <dgm:cxn modelId="{56491FCB-67C0-494D-815B-880B375B5AB6}" srcId="{F465CA14-CA73-4851-9AB2-3FD28CD9DB49}" destId="{0B58F8E2-7B72-4056-BD66-111F88369AFA}" srcOrd="0" destOrd="0" parTransId="{FC840A18-5C4A-4671-B06B-A48CE9A57519}" sibTransId="{3155725E-1613-4864-83D8-AAC062211923}"/>
    <dgm:cxn modelId="{EC124FD0-B700-4174-ABB0-BCAE931FCD71}" srcId="{8C752387-34FF-4602-9892-E22EB9E6FA7B}" destId="{F6C322EA-7A23-42A6-A864-1ABCE44B6202}" srcOrd="0" destOrd="0" parTransId="{847F805E-AA65-4B70-8B9A-FDA9CFE13580}" sibTransId="{DF1BE8F7-3B41-4E08-9DCD-E9FF88AF8F85}"/>
    <dgm:cxn modelId="{E21778DB-98D3-4398-9B21-4959F2CA3D66}" srcId="{C828DF17-81B5-4DFC-B038-18E8F7C4FF8A}" destId="{43BF325F-7F17-461F-80CC-5CC655AF8CE0}" srcOrd="0" destOrd="0" parTransId="{030DB8CA-34B8-413F-AB3F-E2BED94F35C3}" sibTransId="{E4EE42C6-DC2D-48B7-8DAA-9F38AEC95C18}"/>
    <dgm:cxn modelId="{08498FDD-9E89-40A4-9A9B-19E8B669AFB6}" srcId="{9672BCBC-A91A-471C-8700-ABFCE7E88295}" destId="{756EA60D-F484-41CB-A552-03A870516EE9}" srcOrd="0" destOrd="0" parTransId="{DE2F88A7-7F60-41F3-A46C-63D614965345}" sibTransId="{B2113D23-0142-4B0A-B328-210AE3EE851B}"/>
    <dgm:cxn modelId="{E00B8EE9-3AC9-4620-A9B4-AA29C8B28C18}" type="presOf" srcId="{F95F896F-100C-4BED-8C06-6F0A6DB40FFC}" destId="{6432B2F0-5972-49BE-8319-D5C8D9A12414}" srcOrd="0" destOrd="0" presId="urn:microsoft.com/office/officeart/2008/layout/AlternatingHexagons"/>
    <dgm:cxn modelId="{73531149-B064-406B-B14D-C2849F449303}" type="presParOf" srcId="{DF0C580C-7495-4A50-80FC-B4C95492E1E4}" destId="{03FC8F01-8CC5-46F1-9C59-BC1E60E72D63}" srcOrd="0" destOrd="0" presId="urn:microsoft.com/office/officeart/2008/layout/AlternatingHexagons"/>
    <dgm:cxn modelId="{C473EBDA-5EE5-43A0-B647-557A477CA8E0}" type="presParOf" srcId="{03FC8F01-8CC5-46F1-9C59-BC1E60E72D63}" destId="{5345B562-35E5-4B71-8B11-3493056D3AA5}" srcOrd="0" destOrd="0" presId="urn:microsoft.com/office/officeart/2008/layout/AlternatingHexagons"/>
    <dgm:cxn modelId="{5D73F7AB-2B4B-44E1-AAE7-ADC7A13F5581}" type="presParOf" srcId="{03FC8F01-8CC5-46F1-9C59-BC1E60E72D63}" destId="{92DE5080-503A-49B8-A2F4-BD262A727664}" srcOrd="1" destOrd="0" presId="urn:microsoft.com/office/officeart/2008/layout/AlternatingHexagons"/>
    <dgm:cxn modelId="{51485C60-4A3D-4870-8431-EBB738298F51}" type="presParOf" srcId="{03FC8F01-8CC5-46F1-9C59-BC1E60E72D63}" destId="{90524D8E-28BB-4341-A964-A009A5534906}" srcOrd="2" destOrd="0" presId="urn:microsoft.com/office/officeart/2008/layout/AlternatingHexagons"/>
    <dgm:cxn modelId="{E45DBF64-4D19-4CAD-835A-A1962D1B4F3A}" type="presParOf" srcId="{03FC8F01-8CC5-46F1-9C59-BC1E60E72D63}" destId="{D6CA5877-4777-4767-80DC-36C26445F3EE}" srcOrd="3" destOrd="0" presId="urn:microsoft.com/office/officeart/2008/layout/AlternatingHexagons"/>
    <dgm:cxn modelId="{5F7479AC-3B42-4E84-98E1-9DAD428C8747}" type="presParOf" srcId="{03FC8F01-8CC5-46F1-9C59-BC1E60E72D63}" destId="{91CEA349-44E8-432B-8942-2CCA3EC7D0D8}" srcOrd="4" destOrd="0" presId="urn:microsoft.com/office/officeart/2008/layout/AlternatingHexagons"/>
    <dgm:cxn modelId="{C3EAFF0C-BA14-4B51-A59C-A86028CCCC1A}" type="presParOf" srcId="{DF0C580C-7495-4A50-80FC-B4C95492E1E4}" destId="{33BB91A3-9982-4C05-8DEB-3F5F45C1BBE8}" srcOrd="1" destOrd="0" presId="urn:microsoft.com/office/officeart/2008/layout/AlternatingHexagons"/>
    <dgm:cxn modelId="{C0FF729A-8104-4032-A34A-B8FFDA7840C8}" type="presParOf" srcId="{DF0C580C-7495-4A50-80FC-B4C95492E1E4}" destId="{AFD365E9-71BB-4DE1-A539-0E0DA595CAAA}" srcOrd="2" destOrd="0" presId="urn:microsoft.com/office/officeart/2008/layout/AlternatingHexagons"/>
    <dgm:cxn modelId="{9FB589F7-56E4-45C5-8FD7-DBCDE92924BB}" type="presParOf" srcId="{AFD365E9-71BB-4DE1-A539-0E0DA595CAAA}" destId="{6A022BB9-52B7-416F-AF35-307D29A3A4BA}" srcOrd="0" destOrd="0" presId="urn:microsoft.com/office/officeart/2008/layout/AlternatingHexagons"/>
    <dgm:cxn modelId="{571402FB-E1E6-4D4B-8A08-835E14F2186B}" type="presParOf" srcId="{AFD365E9-71BB-4DE1-A539-0E0DA595CAAA}" destId="{0A15CC00-02D6-42A2-A32D-371213B2837E}" srcOrd="1" destOrd="0" presId="urn:microsoft.com/office/officeart/2008/layout/AlternatingHexagons"/>
    <dgm:cxn modelId="{D949030D-9AF9-4AAD-8B5C-1F3C177A42A9}" type="presParOf" srcId="{AFD365E9-71BB-4DE1-A539-0E0DA595CAAA}" destId="{2B26C1A3-0351-4A64-ADFE-C9F3E60B3F68}" srcOrd="2" destOrd="0" presId="urn:microsoft.com/office/officeart/2008/layout/AlternatingHexagons"/>
    <dgm:cxn modelId="{661A64D7-8FC5-4FDF-8250-33A632C1657D}" type="presParOf" srcId="{AFD365E9-71BB-4DE1-A539-0E0DA595CAAA}" destId="{6927AC04-00D0-464B-9567-D1449B92C721}" srcOrd="3" destOrd="0" presId="urn:microsoft.com/office/officeart/2008/layout/AlternatingHexagons"/>
    <dgm:cxn modelId="{CF6BCD7C-9010-458B-ADA4-138C69C68BBF}" type="presParOf" srcId="{AFD365E9-71BB-4DE1-A539-0E0DA595CAAA}" destId="{6432B2F0-5972-49BE-8319-D5C8D9A12414}" srcOrd="4" destOrd="0" presId="urn:microsoft.com/office/officeart/2008/layout/AlternatingHexagons"/>
    <dgm:cxn modelId="{C5B41817-079F-41E8-B674-EFE8FA7A5179}" type="presParOf" srcId="{DF0C580C-7495-4A50-80FC-B4C95492E1E4}" destId="{C03BC4D7-07FB-4F12-8E15-045B0DCDDF23}" srcOrd="3" destOrd="0" presId="urn:microsoft.com/office/officeart/2008/layout/AlternatingHexagons"/>
    <dgm:cxn modelId="{958C4900-1261-47F4-AA93-055A9B5D155B}" type="presParOf" srcId="{DF0C580C-7495-4A50-80FC-B4C95492E1E4}" destId="{45943C14-F3E9-47D4-8CD4-34A79B8291F9}" srcOrd="4" destOrd="0" presId="urn:microsoft.com/office/officeart/2008/layout/AlternatingHexagons"/>
    <dgm:cxn modelId="{A6F5ECE3-09A5-4EB9-9974-15C3EAF9939B}" type="presParOf" srcId="{45943C14-F3E9-47D4-8CD4-34A79B8291F9}" destId="{9E9DC45F-9B17-4C80-BBBF-31DDF4009CAB}" srcOrd="0" destOrd="0" presId="urn:microsoft.com/office/officeart/2008/layout/AlternatingHexagons"/>
    <dgm:cxn modelId="{DEF5B4E3-7A2A-43BE-BC13-56E4F0171246}" type="presParOf" srcId="{45943C14-F3E9-47D4-8CD4-34A79B8291F9}" destId="{63B27ED6-D029-43E6-8473-435739353316}" srcOrd="1" destOrd="0" presId="urn:microsoft.com/office/officeart/2008/layout/AlternatingHexagons"/>
    <dgm:cxn modelId="{F407B7B8-2EE7-4DD5-9CE2-7CFDCF6FFD51}" type="presParOf" srcId="{45943C14-F3E9-47D4-8CD4-34A79B8291F9}" destId="{39BEC858-F30C-4904-B58F-6ECFFA71CDF4}" srcOrd="2" destOrd="0" presId="urn:microsoft.com/office/officeart/2008/layout/AlternatingHexagons"/>
    <dgm:cxn modelId="{BBDF430E-53AE-48AF-84AA-D9F8B4EDF59A}" type="presParOf" srcId="{45943C14-F3E9-47D4-8CD4-34A79B8291F9}" destId="{8B5D3118-CF70-42EA-A5DF-1CEC0B8E45A4}" srcOrd="3" destOrd="0" presId="urn:microsoft.com/office/officeart/2008/layout/AlternatingHexagons"/>
    <dgm:cxn modelId="{75740922-E31B-4378-B516-F6BBDCAAB313}" type="presParOf" srcId="{45943C14-F3E9-47D4-8CD4-34A79B8291F9}" destId="{0F18EEE4-539F-464A-A037-56845D063F2E}" srcOrd="4" destOrd="0" presId="urn:microsoft.com/office/officeart/2008/layout/AlternatingHexagons"/>
    <dgm:cxn modelId="{9AD44DC4-8496-4B56-902E-601E8F80DA06}" type="presParOf" srcId="{DF0C580C-7495-4A50-80FC-B4C95492E1E4}" destId="{2FE01984-8CB1-446B-93C6-BBB1E251B804}" srcOrd="5" destOrd="0" presId="urn:microsoft.com/office/officeart/2008/layout/AlternatingHexagons"/>
    <dgm:cxn modelId="{DBCAD3E9-E274-44A0-9FC9-8B71DACAB2B9}" type="presParOf" srcId="{DF0C580C-7495-4A50-80FC-B4C95492E1E4}" destId="{B5B931F6-40B0-46E0-A053-C099D2132F41}" srcOrd="6" destOrd="0" presId="urn:microsoft.com/office/officeart/2008/layout/AlternatingHexagons"/>
    <dgm:cxn modelId="{84CF760B-4DEB-4F9F-9B95-A707D5737910}" type="presParOf" srcId="{B5B931F6-40B0-46E0-A053-C099D2132F41}" destId="{E1A8E7DA-5604-4BCE-820C-D912FBAA7ABF}" srcOrd="0" destOrd="0" presId="urn:microsoft.com/office/officeart/2008/layout/AlternatingHexagons"/>
    <dgm:cxn modelId="{0E35D047-D1AC-4AAD-AA21-F307084E45F1}" type="presParOf" srcId="{B5B931F6-40B0-46E0-A053-C099D2132F41}" destId="{EF829903-8724-4A0B-A6BE-C4BE6113728A}" srcOrd="1" destOrd="0" presId="urn:microsoft.com/office/officeart/2008/layout/AlternatingHexagons"/>
    <dgm:cxn modelId="{74389668-DF4B-4BC5-8B03-C36E7686EC23}" type="presParOf" srcId="{B5B931F6-40B0-46E0-A053-C099D2132F41}" destId="{290E731C-F34D-4A4F-861E-4F7BFFE560EC}" srcOrd="2" destOrd="0" presId="urn:microsoft.com/office/officeart/2008/layout/AlternatingHexagons"/>
    <dgm:cxn modelId="{40FFE6B8-B309-4B84-B3B1-BDFCBA8F1071}" type="presParOf" srcId="{B5B931F6-40B0-46E0-A053-C099D2132F41}" destId="{05956D3B-332F-43B7-8C55-28A42491AE5F}" srcOrd="3" destOrd="0" presId="urn:microsoft.com/office/officeart/2008/layout/AlternatingHexagons"/>
    <dgm:cxn modelId="{269D81FB-BEF4-4473-A7DB-11F25BC1C3D6}" type="presParOf" srcId="{B5B931F6-40B0-46E0-A053-C099D2132F41}" destId="{28E4F2CD-4F54-468B-9CC9-8FDFDB365288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45B562-35E5-4B71-8B11-3493056D3AA5}">
      <dsp:nvSpPr>
        <dsp:cNvPr id="0" name=""/>
        <dsp:cNvSpPr/>
      </dsp:nvSpPr>
      <dsp:spPr>
        <a:xfrm rot="5400000">
          <a:off x="2250795" y="81958"/>
          <a:ext cx="1225682" cy="1066343"/>
        </a:xfrm>
        <a:prstGeom prst="hexagon">
          <a:avLst>
            <a:gd name="adj" fmla="val 25000"/>
            <a:gd name="vf" fmla="val 115470"/>
          </a:avLst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 dirty="0"/>
            <a:t>Upload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 dirty="0"/>
            <a:t>Search </a:t>
          </a:r>
          <a:r>
            <a:rPr lang="nl-BE" sz="1200" b="1" kern="1200" dirty="0" err="1"/>
            <a:t>Annotate</a:t>
          </a:r>
          <a:endParaRPr lang="nl-BE" sz="1200" b="1" kern="1200" dirty="0"/>
        </a:p>
      </dsp:txBody>
      <dsp:txXfrm rot="-5400000">
        <a:off x="2496636" y="193291"/>
        <a:ext cx="733999" cy="843678"/>
      </dsp:txXfrm>
    </dsp:sp>
    <dsp:sp modelId="{92DE5080-503A-49B8-A2F4-BD262A727664}">
      <dsp:nvSpPr>
        <dsp:cNvPr id="0" name=""/>
        <dsp:cNvSpPr/>
      </dsp:nvSpPr>
      <dsp:spPr>
        <a:xfrm>
          <a:off x="3429166" y="247425"/>
          <a:ext cx="1367861" cy="735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b="1" kern="1200" dirty="0" err="1"/>
            <a:t>ManGO</a:t>
          </a:r>
          <a:endParaRPr lang="nl-BE" sz="2000" b="1" kern="1200" dirty="0"/>
        </a:p>
      </dsp:txBody>
      <dsp:txXfrm>
        <a:off x="3429166" y="247425"/>
        <a:ext cx="1367861" cy="735409"/>
      </dsp:txXfrm>
    </dsp:sp>
    <dsp:sp modelId="{91CEA349-44E8-432B-8942-2CCA3EC7D0D8}">
      <dsp:nvSpPr>
        <dsp:cNvPr id="0" name=""/>
        <dsp:cNvSpPr/>
      </dsp:nvSpPr>
      <dsp:spPr>
        <a:xfrm rot="5400000">
          <a:off x="1099144" y="81958"/>
          <a:ext cx="1225682" cy="1066343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kern="1200" dirty="0"/>
            <a:t>Globus</a:t>
          </a:r>
        </a:p>
      </dsp:txBody>
      <dsp:txXfrm rot="-5400000">
        <a:off x="1344985" y="193291"/>
        <a:ext cx="733999" cy="843678"/>
      </dsp:txXfrm>
    </dsp:sp>
    <dsp:sp modelId="{6A022BB9-52B7-416F-AF35-307D29A3A4BA}">
      <dsp:nvSpPr>
        <dsp:cNvPr id="0" name=""/>
        <dsp:cNvSpPr/>
      </dsp:nvSpPr>
      <dsp:spPr>
        <a:xfrm rot="5400000">
          <a:off x="1672763" y="1122317"/>
          <a:ext cx="1225682" cy="1066343"/>
        </a:xfrm>
        <a:prstGeom prst="hexagon">
          <a:avLst>
            <a:gd name="adj" fmla="val 25000"/>
            <a:gd name="vf" fmla="val 115470"/>
          </a:avLst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 dirty="0"/>
            <a:t>Metadata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 dirty="0" err="1"/>
            <a:t>Schemas</a:t>
          </a:r>
          <a:endParaRPr lang="nl-BE" sz="1200" b="1" kern="1200" dirty="0"/>
        </a:p>
      </dsp:txBody>
      <dsp:txXfrm rot="-5400000">
        <a:off x="1918604" y="1233650"/>
        <a:ext cx="733999" cy="843678"/>
      </dsp:txXfrm>
    </dsp:sp>
    <dsp:sp modelId="{0A15CC00-02D6-42A2-A32D-371213B2837E}">
      <dsp:nvSpPr>
        <dsp:cNvPr id="0" name=""/>
        <dsp:cNvSpPr/>
      </dsp:nvSpPr>
      <dsp:spPr>
        <a:xfrm>
          <a:off x="384571" y="1287784"/>
          <a:ext cx="1323736" cy="735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kern="1200" dirty="0" err="1"/>
            <a:t>ManGO</a:t>
          </a:r>
          <a:endParaRPr lang="nl-BE" sz="1800" b="1" kern="1200" dirty="0"/>
        </a:p>
      </dsp:txBody>
      <dsp:txXfrm>
        <a:off x="384571" y="1287784"/>
        <a:ext cx="1323736" cy="735409"/>
      </dsp:txXfrm>
    </dsp:sp>
    <dsp:sp modelId="{6432B2F0-5972-49BE-8319-D5C8D9A12414}">
      <dsp:nvSpPr>
        <dsp:cNvPr id="0" name=""/>
        <dsp:cNvSpPr/>
      </dsp:nvSpPr>
      <dsp:spPr>
        <a:xfrm rot="5400000">
          <a:off x="2824415" y="1122317"/>
          <a:ext cx="1225682" cy="1066343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nl-BE" sz="2000" kern="1200" dirty="0" err="1"/>
            <a:t>Rembi</a:t>
          </a:r>
          <a:endParaRPr lang="nl-BE" sz="2000" kern="1200" dirty="0"/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nl-BE" sz="2000" kern="1200" dirty="0"/>
            <a:t>etc.</a:t>
          </a:r>
        </a:p>
      </dsp:txBody>
      <dsp:txXfrm rot="-5400000">
        <a:off x="3070256" y="1233650"/>
        <a:ext cx="733999" cy="843678"/>
      </dsp:txXfrm>
    </dsp:sp>
    <dsp:sp modelId="{9E9DC45F-9B17-4C80-BBBF-31DDF4009CAB}">
      <dsp:nvSpPr>
        <dsp:cNvPr id="0" name=""/>
        <dsp:cNvSpPr/>
      </dsp:nvSpPr>
      <dsp:spPr>
        <a:xfrm rot="5400000">
          <a:off x="2250795" y="2162676"/>
          <a:ext cx="1225682" cy="1066343"/>
        </a:xfrm>
        <a:prstGeom prst="hexagon">
          <a:avLst>
            <a:gd name="adj" fmla="val 25000"/>
            <a:gd name="vf" fmla="val 115470"/>
          </a:avLst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 dirty="0" err="1"/>
            <a:t>Analyze</a:t>
          </a:r>
          <a:endParaRPr lang="nl-BE" sz="1200" b="1" kern="1200" dirty="0"/>
        </a:p>
      </dsp:txBody>
      <dsp:txXfrm rot="-5400000">
        <a:off x="2496636" y="2274009"/>
        <a:ext cx="733999" cy="843678"/>
      </dsp:txXfrm>
    </dsp:sp>
    <dsp:sp modelId="{63B27ED6-D029-43E6-8473-435739353316}">
      <dsp:nvSpPr>
        <dsp:cNvPr id="0" name=""/>
        <dsp:cNvSpPr/>
      </dsp:nvSpPr>
      <dsp:spPr>
        <a:xfrm>
          <a:off x="3429166" y="2328143"/>
          <a:ext cx="1367861" cy="735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kern="1200" dirty="0" err="1"/>
            <a:t>Jupyter</a:t>
          </a:r>
          <a:endParaRPr lang="nl-BE" sz="1800" b="1" kern="1200" dirty="0"/>
        </a:p>
      </dsp:txBody>
      <dsp:txXfrm>
        <a:off x="3429166" y="2328143"/>
        <a:ext cx="1367861" cy="735409"/>
      </dsp:txXfrm>
    </dsp:sp>
    <dsp:sp modelId="{0F18EEE4-539F-464A-A037-56845D063F2E}">
      <dsp:nvSpPr>
        <dsp:cNvPr id="0" name=""/>
        <dsp:cNvSpPr/>
      </dsp:nvSpPr>
      <dsp:spPr>
        <a:xfrm rot="5400000">
          <a:off x="1099144" y="2162676"/>
          <a:ext cx="1225682" cy="1066343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kern="1200" dirty="0"/>
            <a:t>BAND</a:t>
          </a:r>
        </a:p>
      </dsp:txBody>
      <dsp:txXfrm rot="-5400000">
        <a:off x="1344985" y="2274009"/>
        <a:ext cx="733999" cy="843678"/>
      </dsp:txXfrm>
    </dsp:sp>
    <dsp:sp modelId="{E1A8E7DA-5604-4BCE-820C-D912FBAA7ABF}">
      <dsp:nvSpPr>
        <dsp:cNvPr id="0" name=""/>
        <dsp:cNvSpPr/>
      </dsp:nvSpPr>
      <dsp:spPr>
        <a:xfrm rot="5400000">
          <a:off x="1672763" y="3203035"/>
          <a:ext cx="1225682" cy="1066343"/>
        </a:xfrm>
        <a:prstGeom prst="hexagon">
          <a:avLst>
            <a:gd name="adj" fmla="val 25000"/>
            <a:gd name="vf" fmla="val 115470"/>
          </a:avLst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 dirty="0" err="1"/>
            <a:t>Repository</a:t>
          </a:r>
          <a:endParaRPr lang="nl-BE" sz="1100" b="1" kern="1200" dirty="0"/>
        </a:p>
      </dsp:txBody>
      <dsp:txXfrm rot="-5400000">
        <a:off x="1918604" y="3314368"/>
        <a:ext cx="733999" cy="843678"/>
      </dsp:txXfrm>
    </dsp:sp>
    <dsp:sp modelId="{EF829903-8724-4A0B-A6BE-C4BE6113728A}">
      <dsp:nvSpPr>
        <dsp:cNvPr id="0" name=""/>
        <dsp:cNvSpPr/>
      </dsp:nvSpPr>
      <dsp:spPr>
        <a:xfrm>
          <a:off x="384571" y="3368503"/>
          <a:ext cx="1323736" cy="735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kern="1200" dirty="0"/>
            <a:t>RDR KU Leuven</a:t>
          </a:r>
        </a:p>
      </dsp:txBody>
      <dsp:txXfrm>
        <a:off x="384571" y="3368503"/>
        <a:ext cx="1323736" cy="735409"/>
      </dsp:txXfrm>
    </dsp:sp>
    <dsp:sp modelId="{28E4F2CD-4F54-468B-9CC9-8FDFDB365288}">
      <dsp:nvSpPr>
        <dsp:cNvPr id="0" name=""/>
        <dsp:cNvSpPr/>
      </dsp:nvSpPr>
      <dsp:spPr>
        <a:xfrm rot="5400000">
          <a:off x="2824415" y="3203035"/>
          <a:ext cx="1225682" cy="1066343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400" kern="1200" dirty="0" err="1"/>
            <a:t>BioImageArchive</a:t>
          </a:r>
          <a:endParaRPr lang="nl-BE" sz="800" kern="1200" dirty="0"/>
        </a:p>
      </dsp:txBody>
      <dsp:txXfrm rot="-5400000">
        <a:off x="3070256" y="3314368"/>
        <a:ext cx="733999" cy="8436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F09182-427E-455B-B69A-128787879651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18277-7E20-473C-81D6-1729046004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473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45bd5b368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145bd5b368e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3" name="Google Shape;183;g145bd5b368e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0EF10-3082-4A76-9628-EFE1F2A504D8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8714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0EF10-3082-4A76-9628-EFE1F2A504D8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4949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71E84-F6FE-4C19-94C7-38C61F5812F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47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325D4-328D-92EB-3E83-07C304C569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99F21E-DB9B-3EEA-AD50-E9786C01B9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36FC5-B09A-3E6A-5B07-22543CA64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F261B-E43D-46DA-9581-6EAE030BB6A9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4CCFB-7A41-FDAD-38C7-C9C113513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F1A52-0B5D-AB42-816E-C60F7646F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20E1-3A34-42FA-89B7-031760AA65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539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C63AD-B2FC-FA1C-4037-5D87AF6D2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D0928F-ED70-BF6B-E37B-1383B1F39A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80861-3350-F11C-3DE0-27DFD505C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F261B-E43D-46DA-9581-6EAE030BB6A9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BFBDE-D8B6-8E74-2F1C-8057CBFC8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F1F78-F453-5F44-ED8B-04B24EA28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20E1-3A34-42FA-89B7-031760AA65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724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DAA24F-0AA6-6028-4F64-AA8E0851AE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572570-B9FA-F8CA-8F22-7E2E98252E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EC1D4-1C50-9259-5722-C31AAAE71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F261B-E43D-46DA-9581-6EAE030BB6A9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2C268-BD9F-41A2-5C46-80E922F06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024A3-7ACD-00D6-B61B-99ABFB725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20E1-3A34-42FA-89B7-031760AA65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930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838200" y="1841787"/>
            <a:ext cx="10515600" cy="4274256"/>
          </a:xfrm>
        </p:spPr>
        <p:txBody>
          <a:bodyPr>
            <a:noAutofit/>
          </a:bodyPr>
          <a:lstStyle>
            <a:lvl1pPr marL="228600" indent="-228600">
              <a:buClr>
                <a:srgbClr val="FF681E"/>
              </a:buClr>
              <a:buFont typeface="Arial" panose="020B0604020202020204" pitchFamily="34" charset="0"/>
              <a:buChar char="•"/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1pPr>
            <a:lvl2pPr marL="685800" indent="-228600">
              <a:buClr>
                <a:srgbClr val="7C7C7C"/>
              </a:buClr>
              <a:buFontTx/>
              <a:buBlip>
                <a:blip r:embed="rId2"/>
              </a:buBlip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2pPr>
            <a:lvl3pPr marL="1143000" indent="-228600">
              <a:buClr>
                <a:srgbClr val="7C7C7C"/>
              </a:buClr>
              <a:buFont typeface="Arial" panose="020B0604020202020204" pitchFamily="34" charset="0"/>
              <a:buChar char="•"/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3pPr>
            <a:lvl4pPr marL="1600200" indent="-228600">
              <a:buClr>
                <a:srgbClr val="7C7C7C"/>
              </a:buClr>
              <a:buFont typeface="Arial" panose="020B0604020202020204" pitchFamily="34" charset="0"/>
              <a:buChar char="•"/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4pPr>
            <a:lvl5pPr marL="2057400" indent="-228600">
              <a:buClr>
                <a:srgbClr val="7C7C7C"/>
              </a:buClr>
              <a:buFont typeface="Arial" panose="020B0604020202020204" pitchFamily="34" charset="0"/>
              <a:buChar char="•"/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9264970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7701" y="1276473"/>
            <a:ext cx="9418643" cy="2387600"/>
          </a:xfrm>
        </p:spPr>
        <p:txBody>
          <a:bodyPr anchor="b"/>
          <a:lstStyle>
            <a:lvl1pPr algn="l">
              <a:defRPr sz="1709" b="1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4301" y="3756152"/>
            <a:ext cx="9432043" cy="822817"/>
          </a:xfrm>
        </p:spPr>
        <p:txBody>
          <a:bodyPr/>
          <a:lstStyle>
            <a:lvl1pPr marL="0" indent="0" algn="l">
              <a:buNone/>
              <a:defRPr sz="76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 marL="144657" indent="0" algn="ctr">
              <a:buNone/>
              <a:defRPr sz="633"/>
            </a:lvl2pPr>
            <a:lvl3pPr marL="289316" indent="0" algn="ctr">
              <a:buNone/>
              <a:defRPr sz="570"/>
            </a:lvl3pPr>
            <a:lvl4pPr marL="433973" indent="0" algn="ctr">
              <a:buNone/>
              <a:defRPr sz="506"/>
            </a:lvl4pPr>
            <a:lvl5pPr marL="578630" indent="0" algn="ctr">
              <a:buNone/>
              <a:defRPr sz="506"/>
            </a:lvl5pPr>
            <a:lvl6pPr marL="723287" indent="0" algn="ctr">
              <a:buNone/>
              <a:defRPr sz="506"/>
            </a:lvl6pPr>
            <a:lvl7pPr marL="867944" indent="0" algn="ctr">
              <a:buNone/>
              <a:defRPr sz="506"/>
            </a:lvl7pPr>
            <a:lvl8pPr marL="1012601" indent="0" algn="ctr">
              <a:buNone/>
              <a:defRPr sz="506"/>
            </a:lvl8pPr>
            <a:lvl9pPr marL="1157259" indent="0" algn="ctr">
              <a:buNone/>
              <a:defRPr sz="506"/>
            </a:lvl9pPr>
          </a:lstStyle>
          <a:p>
            <a:r>
              <a:rPr lang="en-US"/>
              <a:t>Click to edit Master subtitle style</a:t>
            </a:r>
            <a:endParaRPr lang="nl-B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47664" y="6343478"/>
            <a:ext cx="3617360" cy="221987"/>
          </a:xfrm>
        </p:spPr>
        <p:txBody>
          <a:bodyPr>
            <a:normAutofit/>
          </a:bodyPr>
          <a:lstStyle>
            <a:lvl1pPr marL="0" indent="0" algn="r">
              <a:buNone/>
              <a:defRPr sz="38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140323" y="6343466"/>
            <a:ext cx="1474152" cy="216694"/>
          </a:xfrm>
        </p:spPr>
        <p:txBody>
          <a:bodyPr>
            <a:normAutofit/>
          </a:bodyPr>
          <a:lstStyle>
            <a:lvl1pPr marL="0" indent="0">
              <a:buNone/>
              <a:defRPr sz="38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903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BFC4E-5E87-7387-E9B4-F5310D812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6846E-E092-AC9D-9B73-E07C8EA37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6D44A-B059-9B0A-2EA0-512EDA450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F261B-E43D-46DA-9581-6EAE030BB6A9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6DC11-82AA-F308-D152-47517BCBF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0E000-2D57-3C84-A847-D46D743F5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20E1-3A34-42FA-89B7-031760AA65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653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98DAE-1D30-1C5B-B29B-755BCB3D0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585519-5954-0E66-8DEC-722E62C7A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E08D26-50CC-7A0E-229D-332AB8D6A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F261B-E43D-46DA-9581-6EAE030BB6A9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C4814-7110-E5DA-44E2-13571BC48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02F02-B0C4-2424-2207-64146F8BC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20E1-3A34-42FA-89B7-031760AA65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0772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D88CC-168C-6A04-E3A3-E300926CD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C834B-4FE5-06B1-110E-FDDB561E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0F5F1D-54BC-F1ED-7501-4706B0985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E8AAA4-E51A-5C53-A735-846275427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F261B-E43D-46DA-9581-6EAE030BB6A9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578133-706B-4993-29B1-CA941909D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3F067F-069C-EC5B-DCB0-DF68F4D3A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20E1-3A34-42FA-89B7-031760AA65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469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F0379-3F65-9A65-7935-508B6C633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CB0B28-6CAE-697F-70BB-AEB17CEE3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D865B7-2CAA-5031-7BD1-2DAB04905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D84D14-BC3C-C70E-F9D2-F2C850D988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22E65F-9298-AE72-5964-8288E47F60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0C770A-14FD-E0EB-D02D-EE365E1AF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F261B-E43D-46DA-9581-6EAE030BB6A9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418925-6EE1-2A87-D50B-3BD79ADE5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1D6074-F0F6-B308-5EC9-8016920BC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20E1-3A34-42FA-89B7-031760AA65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397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F784D-9DA5-898F-6FA3-EB99D94DA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1D5684-C228-2F21-5584-0DF4041CC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F261B-E43D-46DA-9581-6EAE030BB6A9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37065C-99A4-6ADC-20DD-0AEF2FB6B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DE2ADE-BCA1-94AB-06FB-4AA30BE6A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20E1-3A34-42FA-89B7-031760AA65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870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D14848-79C8-D74B-1956-E4224606E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F261B-E43D-46DA-9581-6EAE030BB6A9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63DA57-E939-6767-83E2-5DA569FD5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0B8CA1-36CF-6F04-5EB5-7A687813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20E1-3A34-42FA-89B7-031760AA65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648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BE6C4-AA5E-5676-E57C-003A3AD82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4F032-8271-23A7-A335-B6B48BDBD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96271A-0AF1-0D0F-A2F1-A72E4FB41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966897-A7EE-ADD7-9D75-3411E610B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F261B-E43D-46DA-9581-6EAE030BB6A9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BAB312-D6D5-98B0-08C1-1EF637D11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6932B-969A-98B3-443E-050C1139D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20E1-3A34-42FA-89B7-031760AA65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401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30951-3463-AD3E-D8F5-6F80AD5C8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3EF634-DA6A-CB39-F80F-6495A60D57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468D9A-82AE-BC9C-C1F3-69575FED09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E2517D-8C9D-E734-1919-CA7078BAE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F261B-E43D-46DA-9581-6EAE030BB6A9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8040E9-81F8-B22F-95E2-97EE7CDDC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40A9FC-1C47-0F64-A196-A87892DCA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20E1-3A34-42FA-89B7-031760AA65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331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D635FB-E7EF-844E-5B6F-6A2031497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0D3B1D-BF7E-DE17-9869-EB9A732588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DF2D2-BC71-BC15-1002-DA8A5483CB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F261B-E43D-46DA-9581-6EAE030BB6A9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BFC7E-AE9C-D62E-051E-C067CDA9B6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65E5C-796B-7BB1-CCAA-4AE57EE9F9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B20E1-3A34-42FA-89B7-031760AA65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831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jp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6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5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2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hyperlink" Target="https://vimeo.com/575708865/f3c88eb813" TargetMode="External"/><Relationship Id="rId4" Type="http://schemas.openxmlformats.org/officeDocument/2006/relationships/hyperlink" Target="https://www.youtube.com/watch?v=sHcybYzBGQ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jpeg"/><Relationship Id="rId18" Type="http://schemas.openxmlformats.org/officeDocument/2006/relationships/image" Target="../media/image65.jpeg"/><Relationship Id="rId26" Type="http://schemas.openxmlformats.org/officeDocument/2006/relationships/image" Target="../media/image73.png"/><Relationship Id="rId3" Type="http://schemas.openxmlformats.org/officeDocument/2006/relationships/image" Target="../media/image50.png"/><Relationship Id="rId21" Type="http://schemas.openxmlformats.org/officeDocument/2006/relationships/image" Target="../media/image68.png"/><Relationship Id="rId7" Type="http://schemas.openxmlformats.org/officeDocument/2006/relationships/image" Target="../media/image54.png"/><Relationship Id="rId12" Type="http://schemas.openxmlformats.org/officeDocument/2006/relationships/image" Target="../media/image59.jpeg"/><Relationship Id="rId17" Type="http://schemas.openxmlformats.org/officeDocument/2006/relationships/image" Target="../media/image64.jpeg"/><Relationship Id="rId25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3.jpeg"/><Relationship Id="rId20" Type="http://schemas.openxmlformats.org/officeDocument/2006/relationships/image" Target="../media/image67.png"/><Relationship Id="rId29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24" Type="http://schemas.openxmlformats.org/officeDocument/2006/relationships/image" Target="../media/image71.png"/><Relationship Id="rId5" Type="http://schemas.openxmlformats.org/officeDocument/2006/relationships/image" Target="../media/image52.png"/><Relationship Id="rId15" Type="http://schemas.openxmlformats.org/officeDocument/2006/relationships/image" Target="../media/image62.jpeg"/><Relationship Id="rId23" Type="http://schemas.openxmlformats.org/officeDocument/2006/relationships/image" Target="../media/image70.png"/><Relationship Id="rId28" Type="http://schemas.openxmlformats.org/officeDocument/2006/relationships/image" Target="../media/image75.png"/><Relationship Id="rId10" Type="http://schemas.openxmlformats.org/officeDocument/2006/relationships/image" Target="../media/image57.png"/><Relationship Id="rId19" Type="http://schemas.openxmlformats.org/officeDocument/2006/relationships/image" Target="../media/image66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jpeg"/><Relationship Id="rId22" Type="http://schemas.openxmlformats.org/officeDocument/2006/relationships/image" Target="../media/image69.png"/><Relationship Id="rId27" Type="http://schemas.openxmlformats.org/officeDocument/2006/relationships/image" Target="../media/image74.png"/><Relationship Id="rId30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9ECDEB7-68C1-4278-B1FA-90EECF2F5E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7701" y="2299634"/>
            <a:ext cx="9418643" cy="238760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Flanders </a:t>
            </a:r>
            <a:r>
              <a:rPr lang="en-US" sz="4400" dirty="0" err="1"/>
              <a:t>BioImaging</a:t>
            </a:r>
            <a:r>
              <a:rPr lang="en-US" sz="4400" dirty="0"/>
              <a:t> – </a:t>
            </a:r>
            <a:br>
              <a:rPr lang="en-US" sz="4400" dirty="0"/>
            </a:br>
            <a:r>
              <a:rPr lang="en-US" sz="4400" dirty="0"/>
              <a:t>Towards efficient centralized research data management and analysis </a:t>
            </a:r>
            <a:br>
              <a:rPr lang="en-US" sz="4400" dirty="0"/>
            </a:br>
            <a:r>
              <a:rPr lang="en-US" sz="4400" dirty="0"/>
              <a:t>of bioimaging data</a:t>
            </a:r>
            <a:endParaRPr lang="nl-BE" sz="4400" baseline="30000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6A3BC8AA-FB0C-48CF-913A-A40120A13A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4301" y="4779313"/>
            <a:ext cx="9432043" cy="822817"/>
          </a:xfrm>
        </p:spPr>
        <p:txBody>
          <a:bodyPr>
            <a:normAutofit lnSpcReduction="10000"/>
          </a:bodyPr>
          <a:lstStyle/>
          <a:p>
            <a:r>
              <a:rPr lang="en-US" sz="1400" dirty="0"/>
              <a:t>Sebastian Munck</a:t>
            </a:r>
            <a:br>
              <a:rPr lang="en-US" sz="1200" dirty="0"/>
            </a:br>
            <a:r>
              <a:rPr lang="en-US" sz="1400" dirty="0"/>
              <a:t>VIB Bio Imaging Core</a:t>
            </a:r>
            <a:br>
              <a:rPr lang="en-US" sz="1400" dirty="0"/>
            </a:br>
            <a:r>
              <a:rPr lang="en-US" sz="1400" dirty="0"/>
              <a:t>VIB Center for Brain &amp; Disease, Research</a:t>
            </a:r>
            <a:br>
              <a:rPr lang="en-US" sz="1400" dirty="0"/>
            </a:br>
            <a:r>
              <a:rPr lang="en-US" sz="1400" dirty="0"/>
              <a:t>KU Leuven, Department of Neurosciences</a:t>
            </a:r>
            <a:endParaRPr lang="en-US" sz="120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97C93D0-C4B1-4C41-B31C-01D3E11462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nl-BE" dirty="0"/>
              <a:t>Sebastian Munck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285D8DE-6715-48DC-B795-FED728F5A534}"/>
              </a:ext>
            </a:extLst>
          </p:cNvPr>
          <p:cNvSpPr txBox="1">
            <a:spLocks/>
          </p:cNvSpPr>
          <p:nvPr/>
        </p:nvSpPr>
        <p:spPr>
          <a:xfrm>
            <a:off x="10368448" y="6092299"/>
            <a:ext cx="1474152" cy="2166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rgbClr val="1B2944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B2944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B2944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B2944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nl-BE" dirty="0"/>
              <a:t>3rd of </a:t>
            </a:r>
            <a:r>
              <a:rPr lang="nl-BE" dirty="0" err="1"/>
              <a:t>July</a:t>
            </a:r>
            <a:r>
              <a:rPr lang="nl-BE" dirty="0"/>
              <a:t>, 2020</a:t>
            </a:r>
          </a:p>
        </p:txBody>
      </p:sp>
      <p:pic>
        <p:nvPicPr>
          <p:cNvPr id="5" name="Picture 15" descr="kuleuven_for web.jpg">
            <a:extLst>
              <a:ext uri="{FF2B5EF4-FFF2-40B4-BE49-F238E27FC236}">
                <a16:creationId xmlns:a16="http://schemas.microsoft.com/office/drawing/2014/main" id="{E1E4C63F-073C-4843-BB7A-1D4CFBC7C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131" y="5939161"/>
            <a:ext cx="2093124" cy="69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6EED9A-FC48-4BB1-B420-F998A50A7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978" y="0"/>
            <a:ext cx="1485022" cy="139715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BF2C88C-DD40-75EB-5664-4C47F5F5D1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71391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5AA4D-76D9-C9FF-7358-93ACA23A0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723" y="383413"/>
            <a:ext cx="6655946" cy="1325563"/>
          </a:xfrm>
        </p:spPr>
        <p:txBody>
          <a:bodyPr>
            <a:normAutofit fontScale="90000"/>
          </a:bodyPr>
          <a:lstStyle/>
          <a:p>
            <a:r>
              <a:rPr lang="nl-BE" sz="3600" b="1" dirty="0" err="1">
                <a:latin typeface="Corbel" panose="020B0503020204020204" pitchFamily="34" charset="0"/>
              </a:rPr>
              <a:t>ManGO</a:t>
            </a:r>
            <a:r>
              <a:rPr lang="nl-BE" sz="3600" b="1" dirty="0">
                <a:latin typeface="Corbel" panose="020B0503020204020204" pitchFamily="34" charset="0"/>
              </a:rPr>
              <a:t>: data transfer, metadata </a:t>
            </a:r>
            <a:r>
              <a:rPr lang="nl-BE" sz="3600" b="1" dirty="0" err="1">
                <a:latin typeface="Corbel" panose="020B0503020204020204" pitchFamily="34" charset="0"/>
              </a:rPr>
              <a:t>schemes</a:t>
            </a:r>
            <a:r>
              <a:rPr lang="nl-BE" sz="3600" b="1" dirty="0">
                <a:latin typeface="Corbel" panose="020B0503020204020204" pitchFamily="34" charset="0"/>
              </a:rPr>
              <a:t>, automatic metadata </a:t>
            </a:r>
            <a:r>
              <a:rPr lang="nl-BE" sz="3600" b="1" dirty="0" err="1">
                <a:latin typeface="Corbel" panose="020B0503020204020204" pitchFamily="34" charset="0"/>
              </a:rPr>
              <a:t>extraction</a:t>
            </a:r>
            <a:r>
              <a:rPr lang="nl-BE" sz="3600" b="1" dirty="0">
                <a:latin typeface="Corbel" panose="020B0503020204020204" pitchFamily="34" charset="0"/>
              </a:rPr>
              <a:t>, search 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BDB0F54-1556-F89D-5A86-45E4B0074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42209" y="70210"/>
            <a:ext cx="4601728" cy="27918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F10FD8-88A5-2305-2FD7-68E152A935AF}"/>
              </a:ext>
            </a:extLst>
          </p:cNvPr>
          <p:cNvSpPr/>
          <p:nvPr/>
        </p:nvSpPr>
        <p:spPr>
          <a:xfrm>
            <a:off x="7428882" y="1985603"/>
            <a:ext cx="1690404" cy="1011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6EC01B-E4BE-0377-B966-F6A1467AF7E1}"/>
              </a:ext>
            </a:extLst>
          </p:cNvPr>
          <p:cNvSpPr/>
          <p:nvPr/>
        </p:nvSpPr>
        <p:spPr>
          <a:xfrm>
            <a:off x="10616925" y="70210"/>
            <a:ext cx="1575075" cy="2747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86F768-A53F-74FA-4909-36ED32B8E19B}"/>
              </a:ext>
            </a:extLst>
          </p:cNvPr>
          <p:cNvSpPr/>
          <p:nvPr/>
        </p:nvSpPr>
        <p:spPr>
          <a:xfrm>
            <a:off x="9628384" y="114300"/>
            <a:ext cx="2464555" cy="2747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Tatiana Woller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A4AD39-43D8-A157-1E98-075CEBE51466}"/>
              </a:ext>
            </a:extLst>
          </p:cNvPr>
          <p:cNvSpPr/>
          <p:nvPr/>
        </p:nvSpPr>
        <p:spPr>
          <a:xfrm rot="19965221">
            <a:off x="8816627" y="1799794"/>
            <a:ext cx="1690404" cy="1011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BAE8F0-02C7-4C05-4FCE-53A500B0198F}"/>
              </a:ext>
            </a:extLst>
          </p:cNvPr>
          <p:cNvSpPr/>
          <p:nvPr/>
        </p:nvSpPr>
        <p:spPr>
          <a:xfrm rot="1757218">
            <a:off x="8732184" y="100409"/>
            <a:ext cx="1690404" cy="1011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67171-DBB4-A075-A1C6-73A8081C14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74084" y="2906162"/>
            <a:ext cx="3563679" cy="3487550"/>
          </a:xfrm>
        </p:spPr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Metadata schema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Specific metadata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added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xtraction of the machine based metadata</a:t>
            </a:r>
          </a:p>
          <a:p>
            <a:pPr lvl="1"/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Extracted metadata are added to the database and can be searched for</a:t>
            </a:r>
          </a:p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earch function </a:t>
            </a:r>
            <a:endParaRPr lang="nl-B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D20579-E316-1F73-818C-09AEA5C9AD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879" y="-22225"/>
            <a:ext cx="1152121" cy="11521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692C3F-71C5-26C1-EF81-4BF444E85272}"/>
              </a:ext>
            </a:extLst>
          </p:cNvPr>
          <p:cNvSpPr txBox="1"/>
          <p:nvPr/>
        </p:nvSpPr>
        <p:spPr>
          <a:xfrm>
            <a:off x="10699761" y="1197156"/>
            <a:ext cx="1531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Tatiana Woller</a:t>
            </a:r>
          </a:p>
        </p:txBody>
      </p:sp>
      <p:pic>
        <p:nvPicPr>
          <p:cNvPr id="10" name="Clip_van_metadata_search_take3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A7BFF67D-E891-8338-9270-42D82FC343B7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tretch/>
        </p:blipFill>
        <p:spPr>
          <a:xfrm>
            <a:off x="682117" y="2130044"/>
            <a:ext cx="7299325" cy="4518025"/>
          </a:xfrm>
        </p:spPr>
      </p:pic>
    </p:spTree>
    <p:extLst>
      <p:ext uri="{BB962C8B-B14F-4D97-AF65-F5344CB8AC3E}">
        <p14:creationId xmlns:p14="http://schemas.microsoft.com/office/powerpoint/2010/main" val="387004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4777F-5D5A-6285-80B4-437BA21F1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600" b="1" dirty="0">
                <a:latin typeface="Corbel" panose="020B0503020204020204" pitchFamily="34" charset="0"/>
              </a:rPr>
              <a:t>Analysis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46CB125-C6AD-2DA8-73D5-B6FD9A9545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42209" y="70210"/>
            <a:ext cx="4601728" cy="27918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4D8224-BB4C-1F6D-44E7-32912EBD5E0E}"/>
              </a:ext>
            </a:extLst>
          </p:cNvPr>
          <p:cNvSpPr/>
          <p:nvPr/>
        </p:nvSpPr>
        <p:spPr>
          <a:xfrm>
            <a:off x="7428882" y="1985603"/>
            <a:ext cx="1690404" cy="1011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6AE384-C68F-3B54-6A2B-6A61D7E377FA}"/>
              </a:ext>
            </a:extLst>
          </p:cNvPr>
          <p:cNvSpPr/>
          <p:nvPr/>
        </p:nvSpPr>
        <p:spPr>
          <a:xfrm>
            <a:off x="10616925" y="70210"/>
            <a:ext cx="1575075" cy="2747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127DC-A93B-FCFA-A8ED-E13CA73E4A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47813" y="3044468"/>
            <a:ext cx="3032051" cy="3368607"/>
          </a:xfrm>
        </p:spPr>
        <p:txBody>
          <a:bodyPr/>
          <a:lstStyle/>
          <a:p>
            <a:r>
              <a:rPr lang="nl-BE" dirty="0"/>
              <a:t>Running a </a:t>
            </a:r>
            <a:r>
              <a:rPr lang="nl-BE" dirty="0" err="1"/>
              <a:t>Jupyter</a:t>
            </a:r>
            <a:r>
              <a:rPr lang="nl-BE" dirty="0"/>
              <a:t> notebook on </a:t>
            </a:r>
            <a:r>
              <a:rPr lang="nl-BE" dirty="0" err="1"/>
              <a:t>our</a:t>
            </a:r>
            <a:r>
              <a:rPr lang="nl-BE" dirty="0"/>
              <a:t> cluster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analyze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uploaded</a:t>
            </a:r>
            <a:r>
              <a:rPr lang="nl-BE" dirty="0"/>
              <a:t> data</a:t>
            </a:r>
          </a:p>
        </p:txBody>
      </p:sp>
      <p:pic>
        <p:nvPicPr>
          <p:cNvPr id="7" name="Clip_bis_van_jupyter_ondemand_take3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30FDB24D-0C86-9C4C-ADB1-840C489D6A71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tretch/>
        </p:blipFill>
        <p:spPr>
          <a:xfrm>
            <a:off x="302596" y="2058397"/>
            <a:ext cx="7548563" cy="4672012"/>
          </a:xfrm>
        </p:spPr>
      </p:pic>
      <p:pic>
        <p:nvPicPr>
          <p:cNvPr id="9" name="Picture 8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49A7651B-9A9A-D94F-75DC-063CCA9D78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239" y="-2584"/>
            <a:ext cx="960346" cy="9603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FE855E-6957-D2F6-A6EF-322355616866}"/>
              </a:ext>
            </a:extLst>
          </p:cNvPr>
          <p:cNvSpPr txBox="1"/>
          <p:nvPr/>
        </p:nvSpPr>
        <p:spPr>
          <a:xfrm>
            <a:off x="11079864" y="946740"/>
            <a:ext cx="1191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Till Korten </a:t>
            </a:r>
          </a:p>
          <a:p>
            <a:r>
              <a:rPr lang="nl-BE" dirty="0"/>
              <a:t>&amp; Tatiana</a:t>
            </a:r>
          </a:p>
        </p:txBody>
      </p:sp>
    </p:spTree>
    <p:extLst>
      <p:ext uri="{BB962C8B-B14F-4D97-AF65-F5344CB8AC3E}">
        <p14:creationId xmlns:p14="http://schemas.microsoft.com/office/powerpoint/2010/main" val="116326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510BC-8348-12C4-F31E-9A5096452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28" y="240125"/>
            <a:ext cx="8255508" cy="1325563"/>
          </a:xfrm>
        </p:spPr>
        <p:txBody>
          <a:bodyPr>
            <a:normAutofit/>
          </a:bodyPr>
          <a:lstStyle/>
          <a:p>
            <a:r>
              <a:rPr lang="nl-BE" sz="3600" b="1" dirty="0">
                <a:latin typeface="Corbel" panose="020B0503020204020204" pitchFamily="34" charset="0"/>
              </a:rPr>
              <a:t>Different options are </a:t>
            </a:r>
            <a:r>
              <a:rPr lang="nl-BE" sz="3600" b="1" dirty="0" err="1">
                <a:latin typeface="Corbel" panose="020B0503020204020204" pitchFamily="34" charset="0"/>
              </a:rPr>
              <a:t>available</a:t>
            </a:r>
            <a:r>
              <a:rPr lang="nl-BE" sz="3600" b="1" dirty="0">
                <a:latin typeface="Corbel" panose="020B0503020204020204" pitchFamily="34" charset="0"/>
              </a:rPr>
              <a:t> </a:t>
            </a:r>
            <a:r>
              <a:rPr lang="nl-BE" sz="3600" b="1" dirty="0" err="1">
                <a:latin typeface="Corbel" panose="020B0503020204020204" pitchFamily="34" charset="0"/>
              </a:rPr>
              <a:t>from</a:t>
            </a:r>
            <a:r>
              <a:rPr lang="nl-BE" sz="3600" b="1" dirty="0">
                <a:latin typeface="Corbel" panose="020B0503020204020204" pitchFamily="34" charset="0"/>
              </a:rPr>
              <a:t> Open-</a:t>
            </a:r>
            <a:r>
              <a:rPr lang="nl-BE" sz="3600" b="1" dirty="0" err="1">
                <a:latin typeface="Corbel" panose="020B0503020204020204" pitchFamily="34" charset="0"/>
              </a:rPr>
              <a:t>OnDemand</a:t>
            </a:r>
            <a:endParaRPr lang="nl-BE" sz="3600" b="1" dirty="0">
              <a:latin typeface="Corbel" panose="020B0503020204020204" pitchFamily="34" charset="0"/>
            </a:endParaRP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B5B60D7D-67AE-5BAB-02EA-3FD6221BA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0" y="1797384"/>
            <a:ext cx="6872320" cy="4121889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AAF1ED28-4E2E-F598-6825-1AD70CA2F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795" y="2264661"/>
            <a:ext cx="7381184" cy="4228214"/>
          </a:xfrm>
          <a:prstGeom prst="rect">
            <a:avLst/>
          </a:prstGeom>
        </p:spPr>
      </p:pic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819A22BB-C880-DB1C-453B-93AC9A1AD1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598" y="2399783"/>
            <a:ext cx="8060109" cy="4351338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C64B8E-B5C7-A318-5FA0-B276B3025BF3}"/>
              </a:ext>
            </a:extLst>
          </p:cNvPr>
          <p:cNvSpPr txBox="1"/>
          <p:nvPr/>
        </p:nvSpPr>
        <p:spPr>
          <a:xfrm>
            <a:off x="7073247" y="1753452"/>
            <a:ext cx="5118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Open-</a:t>
            </a:r>
            <a:r>
              <a:rPr lang="nl-BE" dirty="0" err="1"/>
              <a:t>OnDemand</a:t>
            </a:r>
            <a:r>
              <a:rPr lang="nl-BE" dirty="0"/>
              <a:t> </a:t>
            </a:r>
            <a:r>
              <a:rPr lang="nl-BE" dirty="0" err="1"/>
              <a:t>emulating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BioImage</a:t>
            </a:r>
            <a:r>
              <a:rPr lang="nl-BE" dirty="0"/>
              <a:t> analysis desktop BAND (EMBL)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E26068-4368-A0FC-249E-F672240D1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9809" y="0"/>
            <a:ext cx="2800350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3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BC6E2-3B45-FE30-B7AD-98C9C98EE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600" b="1" dirty="0" err="1">
                <a:latin typeface="Corbel" panose="020B0503020204020204" pitchFamily="34" charset="0"/>
              </a:rPr>
              <a:t>From</a:t>
            </a:r>
            <a:r>
              <a:rPr lang="nl-BE" sz="3600" b="1" dirty="0">
                <a:latin typeface="Corbel" panose="020B0503020204020204" pitchFamily="34" charset="0"/>
              </a:rPr>
              <a:t> </a:t>
            </a:r>
            <a:r>
              <a:rPr lang="nl-BE" sz="3600" b="1" dirty="0" err="1">
                <a:latin typeface="Corbel" panose="020B0503020204020204" pitchFamily="34" charset="0"/>
              </a:rPr>
              <a:t>the</a:t>
            </a:r>
            <a:r>
              <a:rPr lang="nl-BE" sz="3600" b="1" dirty="0">
                <a:latin typeface="Corbel" panose="020B0503020204020204" pitchFamily="34" charset="0"/>
              </a:rPr>
              <a:t> analysis </a:t>
            </a:r>
            <a:r>
              <a:rPr lang="nl-BE" sz="3600" b="1" dirty="0" err="1">
                <a:latin typeface="Corbel" panose="020B0503020204020204" pitchFamily="34" charset="0"/>
              </a:rPr>
              <a:t>to</a:t>
            </a:r>
            <a:r>
              <a:rPr lang="nl-BE" sz="3600" b="1" dirty="0">
                <a:latin typeface="Corbel" panose="020B0503020204020204" pitchFamily="34" charset="0"/>
              </a:rPr>
              <a:t> </a:t>
            </a:r>
            <a:r>
              <a:rPr lang="nl-BE" sz="3600" b="1" dirty="0" err="1">
                <a:latin typeface="Corbel" panose="020B0503020204020204" pitchFamily="34" charset="0"/>
              </a:rPr>
              <a:t>ManGO</a:t>
            </a:r>
            <a:endParaRPr lang="nl-BE" sz="3600" b="1" dirty="0">
              <a:latin typeface="Corbel" panose="020B05030202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2702C-7F75-5DE7-22D9-69C53CD27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93394" y="3178324"/>
            <a:ext cx="3549503" cy="2791863"/>
          </a:xfrm>
        </p:spPr>
        <p:txBody>
          <a:bodyPr>
            <a:normAutofit fontScale="92500" lnSpcReduction="10000"/>
          </a:bodyPr>
          <a:lstStyle/>
          <a:p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</a:rPr>
              <a:t>C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onnecting to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ManGO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using a python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irods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-client.</a:t>
            </a:r>
            <a:endParaRPr lang="nl-B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</a:rPr>
              <a:t>C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hecking that the file to which we add metadata is present</a:t>
            </a:r>
            <a:endParaRPr lang="nl-B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</a:rPr>
              <a:t>C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reate a new folder, “analysis,” in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ManGO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and export the csv file together with some metadata.</a:t>
            </a:r>
            <a:endParaRPr lang="nl-B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</a:rPr>
              <a:t>O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 the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ManGO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platform checking whether the csv file is present and if it has the right metadata.</a:t>
            </a:r>
            <a:endParaRPr lang="nl-B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nl-BE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0226C79-72F7-49A7-D4AE-E23F4A6844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42209" y="70210"/>
            <a:ext cx="4601728" cy="27918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6B2641B-2990-7A1E-7668-B3CBA3B4885F}"/>
              </a:ext>
            </a:extLst>
          </p:cNvPr>
          <p:cNvSpPr/>
          <p:nvPr/>
        </p:nvSpPr>
        <p:spPr>
          <a:xfrm>
            <a:off x="7428882" y="1985603"/>
            <a:ext cx="1690404" cy="1011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8DE831-67C3-99C6-B0AB-B74E1E171EA3}"/>
              </a:ext>
            </a:extLst>
          </p:cNvPr>
          <p:cNvSpPr/>
          <p:nvPr/>
        </p:nvSpPr>
        <p:spPr>
          <a:xfrm rot="19973098">
            <a:off x="10519889" y="1909354"/>
            <a:ext cx="1690404" cy="1011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9CC0DF-BDD9-A02E-6277-C3B7C8194C29}"/>
              </a:ext>
            </a:extLst>
          </p:cNvPr>
          <p:cNvSpPr/>
          <p:nvPr/>
        </p:nvSpPr>
        <p:spPr>
          <a:xfrm rot="1757218">
            <a:off x="10508598" y="-7424"/>
            <a:ext cx="1690404" cy="1011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DC5D06-B311-04DC-312C-FAA2DD242386}"/>
              </a:ext>
            </a:extLst>
          </p:cNvPr>
          <p:cNvSpPr/>
          <p:nvPr/>
        </p:nvSpPr>
        <p:spPr>
          <a:xfrm rot="5743620">
            <a:off x="11238180" y="1273556"/>
            <a:ext cx="1690404" cy="1011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9" name="Clip_3_van_jupyter_irods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7213CD1D-4426-E87B-5C98-CB7AD7CF0117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tretch/>
        </p:blipFill>
        <p:spPr>
          <a:xfrm>
            <a:off x="627063" y="2101850"/>
            <a:ext cx="7094537" cy="4391025"/>
          </a:xfrm>
        </p:spPr>
      </p:pic>
    </p:spTree>
    <p:extLst>
      <p:ext uri="{BB962C8B-B14F-4D97-AF65-F5344CB8AC3E}">
        <p14:creationId xmlns:p14="http://schemas.microsoft.com/office/powerpoint/2010/main" val="354730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32EDB-49B8-F319-A4B7-1B97BB7D2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420679" cy="1338815"/>
          </a:xfrm>
        </p:spPr>
        <p:txBody>
          <a:bodyPr/>
          <a:lstStyle/>
          <a:p>
            <a:r>
              <a:rPr lang="nl-BE" sz="3600" b="1" dirty="0" err="1">
                <a:latin typeface="Corbel" panose="020B0503020204020204" pitchFamily="34" charset="0"/>
              </a:rPr>
              <a:t>Publish</a:t>
            </a:r>
            <a:r>
              <a:rPr lang="nl-BE" sz="3600" b="1" dirty="0">
                <a:latin typeface="Corbel" panose="020B0503020204020204" pitchFamily="34" charset="0"/>
              </a:rPr>
              <a:t> </a:t>
            </a:r>
            <a:r>
              <a:rPr lang="nl-BE" sz="3600" b="1" dirty="0" err="1">
                <a:latin typeface="Corbel" panose="020B0503020204020204" pitchFamily="34" charset="0"/>
              </a:rPr>
              <a:t>to</a:t>
            </a:r>
            <a:r>
              <a:rPr lang="nl-BE" sz="3600" b="1" dirty="0">
                <a:latin typeface="Corbel" panose="020B0503020204020204" pitchFamily="34" charset="0"/>
              </a:rPr>
              <a:t> </a:t>
            </a:r>
            <a:r>
              <a:rPr lang="nl-BE" sz="3600" b="1" dirty="0" err="1">
                <a:latin typeface="Corbel" panose="020B0503020204020204" pitchFamily="34" charset="0"/>
              </a:rPr>
              <a:t>an</a:t>
            </a:r>
            <a:r>
              <a:rPr lang="nl-BE" sz="3600" b="1" dirty="0">
                <a:latin typeface="Corbel" panose="020B0503020204020204" pitchFamily="34" charset="0"/>
              </a:rPr>
              <a:t> </a:t>
            </a:r>
            <a:r>
              <a:rPr lang="nl-BE" sz="3600" b="1" dirty="0" err="1">
                <a:latin typeface="Corbel" panose="020B0503020204020204" pitchFamily="34" charset="0"/>
              </a:rPr>
              <a:t>institutional</a:t>
            </a:r>
            <a:r>
              <a:rPr lang="nl-BE" sz="3600" b="1" dirty="0">
                <a:latin typeface="Corbel" panose="020B0503020204020204" pitchFamily="34" charset="0"/>
              </a:rPr>
              <a:t> </a:t>
            </a:r>
            <a:r>
              <a:rPr lang="nl-BE" sz="3600" b="1" dirty="0" err="1">
                <a:latin typeface="Corbel" panose="020B0503020204020204" pitchFamily="34" charset="0"/>
              </a:rPr>
              <a:t>repository</a:t>
            </a:r>
            <a:endParaRPr lang="nl-BE" sz="3600" b="1" dirty="0">
              <a:latin typeface="Corbel" panose="020B0503020204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CA52A88-5169-3ECF-EF8F-105DA52084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16501" y="3218120"/>
            <a:ext cx="3049433" cy="31117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BE" sz="1800" dirty="0" err="1"/>
              <a:t>Create</a:t>
            </a:r>
            <a:r>
              <a:rPr lang="nl-BE" sz="1800" dirty="0"/>
              <a:t> a dataset on RDR (</a:t>
            </a:r>
            <a:r>
              <a:rPr lang="nl-BE" sz="1800" dirty="0" err="1"/>
              <a:t>the</a:t>
            </a:r>
            <a:r>
              <a:rPr lang="nl-BE" sz="1800" dirty="0"/>
              <a:t> KU Leuven data </a:t>
            </a:r>
            <a:r>
              <a:rPr lang="nl-BE" sz="1800" dirty="0" err="1"/>
              <a:t>repository</a:t>
            </a:r>
            <a:r>
              <a:rPr lang="nl-BE" sz="1800" dirty="0"/>
              <a:t>)</a:t>
            </a:r>
          </a:p>
          <a:p>
            <a:r>
              <a:rPr lang="nl-BE" sz="1800" dirty="0" err="1"/>
              <a:t>Use</a:t>
            </a:r>
            <a:r>
              <a:rPr lang="nl-BE" sz="1800" dirty="0"/>
              <a:t> </a:t>
            </a:r>
            <a:r>
              <a:rPr lang="nl-BE" sz="1800" dirty="0" err="1"/>
              <a:t>the</a:t>
            </a:r>
            <a:r>
              <a:rPr lang="nl-BE" sz="1800" dirty="0"/>
              <a:t> RDR Integration tool </a:t>
            </a:r>
            <a:r>
              <a:rPr lang="nl-BE" sz="1800" dirty="0" err="1"/>
              <a:t>to</a:t>
            </a:r>
            <a:r>
              <a:rPr lang="nl-BE" sz="1800" dirty="0"/>
              <a:t> </a:t>
            </a:r>
            <a:r>
              <a:rPr lang="nl-BE" sz="1800" dirty="0" err="1"/>
              <a:t>directly</a:t>
            </a:r>
            <a:r>
              <a:rPr lang="nl-BE" sz="1800" dirty="0"/>
              <a:t> select </a:t>
            </a:r>
            <a:r>
              <a:rPr lang="nl-BE" sz="1800" dirty="0" err="1"/>
              <a:t>and</a:t>
            </a:r>
            <a:r>
              <a:rPr lang="nl-BE" sz="1800" dirty="0"/>
              <a:t> upload files </a:t>
            </a:r>
            <a:r>
              <a:rPr lang="nl-BE" sz="1800" dirty="0" err="1"/>
              <a:t>to</a:t>
            </a:r>
            <a:r>
              <a:rPr lang="nl-BE" sz="1800" dirty="0"/>
              <a:t> RDR</a:t>
            </a:r>
          </a:p>
          <a:p>
            <a:pPr marL="0" indent="0">
              <a:buNone/>
            </a:pPr>
            <a:endParaRPr lang="nl-BE" sz="1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1D1535-6B18-B26B-3040-65755F90ED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42209" y="70210"/>
            <a:ext cx="4601728" cy="27918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560359-2D30-4578-567B-0EED4768D8DA}"/>
              </a:ext>
            </a:extLst>
          </p:cNvPr>
          <p:cNvSpPr/>
          <p:nvPr/>
        </p:nvSpPr>
        <p:spPr>
          <a:xfrm>
            <a:off x="7428882" y="1985603"/>
            <a:ext cx="1690404" cy="1011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3" name="RDR_publication_from_ManGO_HD1080_x1-5">
            <a:hlinkClick r:id="" action="ppaction://media"/>
            <a:extLst>
              <a:ext uri="{FF2B5EF4-FFF2-40B4-BE49-F238E27FC236}">
                <a16:creationId xmlns:a16="http://schemas.microsoft.com/office/drawing/2014/main" id="{B5B281DE-1620-8484-7A85-D265F60E01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2338" y="1985603"/>
            <a:ext cx="8272498" cy="465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9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344FD-FCA3-4C52-E1D1-6CCF11498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600" b="1" dirty="0" err="1">
                <a:latin typeface="Corbel" panose="020B0503020204020204" pitchFamily="34" charset="0"/>
              </a:rPr>
              <a:t>Local</a:t>
            </a:r>
            <a:r>
              <a:rPr lang="nl-BE" sz="3600" b="1" dirty="0">
                <a:latin typeface="Corbel" panose="020B0503020204020204" pitchFamily="34" charset="0"/>
              </a:rPr>
              <a:t> </a:t>
            </a:r>
            <a:r>
              <a:rPr lang="nl-BE" sz="3600" b="1" dirty="0" err="1">
                <a:latin typeface="Corbel" panose="020B0503020204020204" pitchFamily="34" charset="0"/>
              </a:rPr>
              <a:t>repository</a:t>
            </a:r>
            <a:r>
              <a:rPr lang="nl-BE" sz="3600" b="1" dirty="0">
                <a:latin typeface="Corbel" panose="020B0503020204020204" pitchFamily="34" charset="0"/>
              </a:rPr>
              <a:t> </a:t>
            </a:r>
            <a:r>
              <a:rPr lang="nl-BE" sz="3600" b="1" dirty="0" err="1">
                <a:latin typeface="Corbel" panose="020B0503020204020204" pitchFamily="34" charset="0"/>
              </a:rPr>
              <a:t>to</a:t>
            </a:r>
            <a:r>
              <a:rPr lang="nl-BE" sz="3600" b="1" dirty="0">
                <a:latin typeface="Corbel" panose="020B0503020204020204" pitchFamily="34" charset="0"/>
              </a:rPr>
              <a:t> </a:t>
            </a:r>
            <a:r>
              <a:rPr lang="nl-BE" sz="3600" b="1" dirty="0" err="1">
                <a:latin typeface="Corbel" panose="020B0503020204020204" pitchFamily="34" charset="0"/>
              </a:rPr>
              <a:t>publish</a:t>
            </a:r>
            <a:r>
              <a:rPr lang="nl-BE" sz="3600" b="1" dirty="0">
                <a:latin typeface="Corbel" panose="020B0503020204020204" pitchFamily="34" charset="0"/>
              </a:rPr>
              <a:t> research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DE011-15B7-E325-4B05-EA5FF7C2B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6864" y="2473841"/>
            <a:ext cx="4626935" cy="2252639"/>
          </a:xfrm>
        </p:spPr>
        <p:txBody>
          <a:bodyPr/>
          <a:lstStyle/>
          <a:p>
            <a:r>
              <a:rPr lang="nl-BE" dirty="0" err="1"/>
              <a:t>Working</a:t>
            </a:r>
            <a:r>
              <a:rPr lang="nl-BE" dirty="0"/>
              <a:t> on </a:t>
            </a:r>
            <a:r>
              <a:rPr lang="nl-BE" dirty="0" err="1"/>
              <a:t>scheme</a:t>
            </a:r>
            <a:r>
              <a:rPr lang="nl-BE" dirty="0"/>
              <a:t> </a:t>
            </a:r>
            <a:r>
              <a:rPr lang="nl-BE" dirty="0" err="1"/>
              <a:t>compatibility</a:t>
            </a:r>
            <a:endParaRPr lang="nl-BE" dirty="0"/>
          </a:p>
          <a:p>
            <a:r>
              <a:rPr lang="nl-BE" dirty="0"/>
              <a:t>For direct upload </a:t>
            </a:r>
            <a:r>
              <a:rPr lang="nl-BE" dirty="0" err="1"/>
              <a:t>from</a:t>
            </a:r>
            <a:r>
              <a:rPr lang="nl-BE" dirty="0"/>
              <a:t> </a:t>
            </a:r>
            <a:r>
              <a:rPr lang="nl-BE" dirty="0" err="1"/>
              <a:t>ManGo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BioImage</a:t>
            </a:r>
            <a:r>
              <a:rPr lang="nl-BE" dirty="0"/>
              <a:t> </a:t>
            </a:r>
            <a:r>
              <a:rPr lang="nl-BE" dirty="0" err="1"/>
              <a:t>Archive</a:t>
            </a:r>
            <a:r>
              <a:rPr lang="nl-BE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1CDD46-CA13-737D-4984-3A885A7ED3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42" t="34048" r="38470" b="21814"/>
          <a:stretch/>
        </p:blipFill>
        <p:spPr>
          <a:xfrm>
            <a:off x="733096" y="1825625"/>
            <a:ext cx="5838497" cy="290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282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8909571-BAF4-B926-C36C-6A8120D55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782" y="244622"/>
            <a:ext cx="10515600" cy="1325563"/>
          </a:xfrm>
        </p:spPr>
        <p:txBody>
          <a:bodyPr>
            <a:normAutofit/>
          </a:bodyPr>
          <a:lstStyle/>
          <a:p>
            <a:r>
              <a:rPr lang="nl-BE" sz="3600" b="1" dirty="0">
                <a:latin typeface="Corbel" panose="020B0503020204020204" pitchFamily="34" charset="0"/>
              </a:rPr>
              <a:t>The data </a:t>
            </a:r>
            <a:r>
              <a:rPr lang="nl-BE" sz="3600" b="1" dirty="0" err="1">
                <a:latin typeface="Corbel" panose="020B0503020204020204" pitchFamily="34" charset="0"/>
              </a:rPr>
              <a:t>journey</a:t>
            </a:r>
            <a:r>
              <a:rPr lang="nl-BE" sz="3600" b="1" dirty="0">
                <a:latin typeface="Corbel" panose="020B0503020204020204" pitchFamily="34" charset="0"/>
              </a:rPr>
              <a:t> </a:t>
            </a:r>
            <a:r>
              <a:rPr lang="nl-BE" sz="3600" b="1" dirty="0" err="1">
                <a:latin typeface="Corbel" panose="020B0503020204020204" pitchFamily="34" charset="0"/>
              </a:rPr>
              <a:t>through</a:t>
            </a:r>
            <a:r>
              <a:rPr lang="nl-BE" sz="3600" b="1" dirty="0">
                <a:latin typeface="Corbel" panose="020B0503020204020204" pitchFamily="34" charset="0"/>
              </a:rPr>
              <a:t> </a:t>
            </a:r>
            <a:r>
              <a:rPr lang="nl-BE" sz="3600" b="1" dirty="0" err="1">
                <a:latin typeface="Corbel" panose="020B0503020204020204" pitchFamily="34" charset="0"/>
              </a:rPr>
              <a:t>connected</a:t>
            </a:r>
            <a:r>
              <a:rPr lang="nl-BE" sz="3600" b="1" dirty="0">
                <a:latin typeface="Corbel" panose="020B0503020204020204" pitchFamily="34" charset="0"/>
              </a:rPr>
              <a:t> </a:t>
            </a:r>
            <a:r>
              <a:rPr lang="nl-BE" sz="3600" b="1" dirty="0" err="1">
                <a:latin typeface="Corbel" panose="020B0503020204020204" pitchFamily="34" charset="0"/>
              </a:rPr>
              <a:t>ideas</a:t>
            </a:r>
            <a:r>
              <a:rPr lang="nl-BE" sz="3600" b="1" dirty="0">
                <a:latin typeface="Corbel" panose="020B0503020204020204" pitchFamily="34" charset="0"/>
              </a:rPr>
              <a:t>/</a:t>
            </a:r>
            <a:r>
              <a:rPr lang="nl-BE" sz="3600" b="1" dirty="0" err="1">
                <a:latin typeface="Corbel" panose="020B0503020204020204" pitchFamily="34" charset="0"/>
              </a:rPr>
              <a:t>tiles</a:t>
            </a:r>
            <a:br>
              <a:rPr lang="nl-BE" sz="3600" b="1" dirty="0">
                <a:latin typeface="Corbel" panose="020B0503020204020204" pitchFamily="34" charset="0"/>
              </a:rPr>
            </a:br>
            <a:r>
              <a:rPr lang="nl-BE" sz="2800" b="1" dirty="0">
                <a:solidFill>
                  <a:schemeClr val="accent2"/>
                </a:solidFill>
                <a:latin typeface="Avenir"/>
              </a:rPr>
              <a:t>FAIR </a:t>
            </a:r>
            <a:r>
              <a:rPr lang="nl-BE" sz="2800" b="1" dirty="0" err="1">
                <a:solidFill>
                  <a:schemeClr val="accent2"/>
                </a:solidFill>
                <a:latin typeface="Avenir"/>
              </a:rPr>
              <a:t>by</a:t>
            </a:r>
            <a:r>
              <a:rPr lang="nl-BE" sz="2800" b="1" dirty="0">
                <a:solidFill>
                  <a:schemeClr val="accent2"/>
                </a:solidFill>
                <a:latin typeface="Avenir"/>
              </a:rPr>
              <a:t> design</a:t>
            </a:r>
            <a:endParaRPr lang="nl-BE" sz="3600" b="1" dirty="0">
              <a:latin typeface="Corbel" panose="020B050302020402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D6A5934-13DB-4273-1809-12D89A7E29D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27264982"/>
              </p:ext>
            </p:extLst>
          </p:nvPr>
        </p:nvGraphicFramePr>
        <p:xfrm>
          <a:off x="-10003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D5A8CE-C26C-22D3-0E68-CC6A5A4AA1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38765" y="2211880"/>
            <a:ext cx="5181600" cy="4351338"/>
          </a:xfrm>
        </p:spPr>
        <p:txBody>
          <a:bodyPr/>
          <a:lstStyle/>
          <a:p>
            <a:r>
              <a:rPr lang="nl-BE" dirty="0"/>
              <a:t>Transfer</a:t>
            </a:r>
          </a:p>
          <a:p>
            <a:endParaRPr lang="nl-BE" dirty="0"/>
          </a:p>
          <a:p>
            <a:r>
              <a:rPr lang="nl-BE" dirty="0"/>
              <a:t>RDM</a:t>
            </a:r>
          </a:p>
          <a:p>
            <a:endParaRPr lang="nl-BE" dirty="0"/>
          </a:p>
          <a:p>
            <a:r>
              <a:rPr lang="nl-BE" dirty="0"/>
              <a:t>Analysis</a:t>
            </a:r>
          </a:p>
          <a:p>
            <a:endParaRPr lang="nl-BE" dirty="0"/>
          </a:p>
          <a:p>
            <a:r>
              <a:rPr lang="nl-BE" dirty="0" err="1"/>
              <a:t>Deposition</a:t>
            </a:r>
            <a:endParaRPr lang="nl-BE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D37176A1-CE6C-28C4-608A-CE5730D54C67}"/>
              </a:ext>
            </a:extLst>
          </p:cNvPr>
          <p:cNvSpPr txBox="1">
            <a:spLocks/>
          </p:cNvSpPr>
          <p:nvPr/>
        </p:nvSpPr>
        <p:spPr>
          <a:xfrm>
            <a:off x="8533402" y="1750561"/>
            <a:ext cx="2918409" cy="30860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000" dirty="0" err="1"/>
              <a:t>Proof</a:t>
            </a:r>
            <a:r>
              <a:rPr lang="nl-BE" sz="2000" dirty="0"/>
              <a:t> of concept </a:t>
            </a:r>
          </a:p>
          <a:p>
            <a:r>
              <a:rPr lang="nl-BE" sz="2000" dirty="0"/>
              <a:t>Open source </a:t>
            </a:r>
          </a:p>
          <a:p>
            <a:r>
              <a:rPr lang="nl-BE" sz="2000" dirty="0"/>
              <a:t>Complete workflow </a:t>
            </a:r>
            <a:r>
              <a:rPr lang="nl-BE" sz="2000" dirty="0" err="1"/>
              <a:t>from</a:t>
            </a:r>
            <a:r>
              <a:rPr lang="nl-BE" sz="2000" dirty="0"/>
              <a:t> </a:t>
            </a:r>
            <a:r>
              <a:rPr lang="nl-BE" sz="2000" dirty="0" err="1"/>
              <a:t>acquisition</a:t>
            </a:r>
            <a:r>
              <a:rPr lang="nl-BE" sz="2000" dirty="0"/>
              <a:t> </a:t>
            </a:r>
            <a:r>
              <a:rPr lang="nl-BE" sz="2000" dirty="0" err="1"/>
              <a:t>to</a:t>
            </a:r>
            <a:r>
              <a:rPr lang="nl-BE" sz="2000" dirty="0"/>
              <a:t> </a:t>
            </a:r>
            <a:r>
              <a:rPr lang="nl-BE" sz="2000" dirty="0" err="1"/>
              <a:t>publishing</a:t>
            </a:r>
            <a:endParaRPr lang="nl-BE" sz="2000" dirty="0"/>
          </a:p>
          <a:p>
            <a:r>
              <a:rPr lang="nl-BE" sz="2000"/>
              <a:t>Flexible</a:t>
            </a:r>
            <a:endParaRPr lang="nl-BE" sz="2000" dirty="0"/>
          </a:p>
          <a:p>
            <a:r>
              <a:rPr lang="nl-BE" sz="2000" dirty="0"/>
              <a:t>Content </a:t>
            </a:r>
            <a:r>
              <a:rPr lang="nl-BE" sz="2000" dirty="0" err="1"/>
              <a:t>agnostic</a:t>
            </a:r>
            <a:endParaRPr lang="nl-BE" sz="2000" dirty="0"/>
          </a:p>
          <a:p>
            <a:pPr marL="0" indent="0">
              <a:buNone/>
            </a:pPr>
            <a:endParaRPr lang="nl-BE" sz="2000" dirty="0"/>
          </a:p>
          <a:p>
            <a:pPr marL="0" indent="0">
              <a:buNone/>
            </a:pPr>
            <a:r>
              <a:rPr lang="nl-BE" sz="2000" b="1" dirty="0" err="1"/>
              <a:t>Future</a:t>
            </a:r>
            <a:endParaRPr lang="nl-BE" sz="2000" b="1" dirty="0"/>
          </a:p>
          <a:p>
            <a:r>
              <a:rPr lang="nl-BE" sz="2000" dirty="0" err="1"/>
              <a:t>From</a:t>
            </a:r>
            <a:r>
              <a:rPr lang="nl-BE" sz="2000" dirty="0"/>
              <a:t> </a:t>
            </a:r>
            <a:r>
              <a:rPr lang="nl-BE" sz="2000" dirty="0" err="1"/>
              <a:t>proof</a:t>
            </a:r>
            <a:r>
              <a:rPr lang="nl-BE" sz="2000" dirty="0"/>
              <a:t> of concept </a:t>
            </a:r>
            <a:r>
              <a:rPr lang="nl-BE" sz="2000" dirty="0" err="1"/>
              <a:t>to</a:t>
            </a:r>
            <a:r>
              <a:rPr lang="nl-BE" sz="2000" dirty="0"/>
              <a:t> Multiple </a:t>
            </a:r>
            <a:r>
              <a:rPr lang="nl-BE" sz="2000" dirty="0" err="1"/>
              <a:t>instances</a:t>
            </a:r>
            <a:r>
              <a:rPr lang="nl-BE" sz="2000" dirty="0"/>
              <a:t> </a:t>
            </a:r>
            <a:r>
              <a:rPr lang="nl-BE" sz="2000" dirty="0" err="1"/>
              <a:t>around</a:t>
            </a:r>
            <a:r>
              <a:rPr lang="nl-BE" sz="2000" dirty="0"/>
              <a:t> </a:t>
            </a:r>
            <a:r>
              <a:rPr lang="nl-BE" sz="2000" dirty="0" err="1"/>
              <a:t>the</a:t>
            </a:r>
            <a:r>
              <a:rPr lang="nl-BE" sz="2000" dirty="0"/>
              <a:t> </a:t>
            </a:r>
            <a:r>
              <a:rPr lang="nl-BE" sz="2000" dirty="0" err="1"/>
              <a:t>world</a:t>
            </a:r>
            <a:endParaRPr lang="nl-BE" sz="2000" dirty="0"/>
          </a:p>
          <a:p>
            <a:r>
              <a:rPr lang="nl-BE" sz="2000" dirty="0"/>
              <a:t>Using </a:t>
            </a:r>
            <a:r>
              <a:rPr lang="nl-BE" sz="2000" dirty="0" err="1"/>
              <a:t>robust</a:t>
            </a:r>
            <a:r>
              <a:rPr lang="nl-BE" sz="2000" dirty="0"/>
              <a:t> pieces </a:t>
            </a:r>
            <a:r>
              <a:rPr lang="nl-BE" sz="2000" dirty="0" err="1"/>
              <a:t>that</a:t>
            </a:r>
            <a:r>
              <a:rPr lang="nl-BE" sz="2000" dirty="0"/>
              <a:t> click </a:t>
            </a:r>
            <a:r>
              <a:rPr lang="nl-BE" sz="2000" dirty="0" err="1"/>
              <a:t>together</a:t>
            </a:r>
            <a:endParaRPr lang="nl-BE" sz="2000" dirty="0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B6522925-85DF-417C-A981-DCD51A77807C}"/>
              </a:ext>
            </a:extLst>
          </p:cNvPr>
          <p:cNvSpPr/>
          <p:nvPr/>
        </p:nvSpPr>
        <p:spPr>
          <a:xfrm>
            <a:off x="7389409" y="1920670"/>
            <a:ext cx="710070" cy="3965083"/>
          </a:xfrm>
          <a:prstGeom prst="rightBrac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 b="1" dirty="0"/>
          </a:p>
        </p:txBody>
      </p:sp>
    </p:spTree>
    <p:extLst>
      <p:ext uri="{BB962C8B-B14F-4D97-AF65-F5344CB8AC3E}">
        <p14:creationId xmlns:p14="http://schemas.microsoft.com/office/powerpoint/2010/main" val="218733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C1A14FA-C0E0-B8EE-08D6-E2232F89DF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88" t="22560" r="37825" b="14213"/>
          <a:stretch/>
        </p:blipFill>
        <p:spPr>
          <a:xfrm>
            <a:off x="838200" y="3269623"/>
            <a:ext cx="5251428" cy="29259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BAB672-9A24-F6F9-72D6-C06328593E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75" t="28346" r="39206" b="19668"/>
          <a:stretch/>
        </p:blipFill>
        <p:spPr>
          <a:xfrm>
            <a:off x="6166241" y="3269623"/>
            <a:ext cx="5187559" cy="29259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C5046A-8B64-70BB-9EE4-95C359FBC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600" b="1" dirty="0" err="1">
                <a:latin typeface="Corbel" panose="020B0503020204020204" pitchFamily="34" charset="0"/>
              </a:rPr>
              <a:t>If</a:t>
            </a:r>
            <a:r>
              <a:rPr lang="nl-BE" sz="3600" b="1" dirty="0">
                <a:latin typeface="Corbel" panose="020B0503020204020204" pitchFamily="34" charset="0"/>
              </a:rPr>
              <a:t> </a:t>
            </a:r>
            <a:r>
              <a:rPr lang="nl-BE" sz="3600" b="1" dirty="0" err="1">
                <a:latin typeface="Corbel" panose="020B0503020204020204" pitchFamily="34" charset="0"/>
              </a:rPr>
              <a:t>you</a:t>
            </a:r>
            <a:r>
              <a:rPr lang="nl-BE" sz="3600" b="1" dirty="0">
                <a:latin typeface="Corbel" panose="020B0503020204020204" pitchFamily="34" charset="0"/>
              </a:rPr>
              <a:t> want </a:t>
            </a:r>
            <a:r>
              <a:rPr lang="nl-BE" sz="3600" b="1" dirty="0" err="1">
                <a:latin typeface="Corbel" panose="020B0503020204020204" pitchFamily="34" charset="0"/>
              </a:rPr>
              <a:t>to</a:t>
            </a:r>
            <a:r>
              <a:rPr lang="nl-BE" sz="3600" b="1" dirty="0">
                <a:latin typeface="Corbel" panose="020B0503020204020204" pitchFamily="34" charset="0"/>
              </a:rPr>
              <a:t> </a:t>
            </a:r>
            <a:r>
              <a:rPr lang="nl-BE" sz="3600" b="1" dirty="0" err="1">
                <a:latin typeface="Corbel" panose="020B0503020204020204" pitchFamily="34" charset="0"/>
              </a:rPr>
              <a:t>see</a:t>
            </a:r>
            <a:r>
              <a:rPr lang="nl-BE" sz="3600" b="1" dirty="0">
                <a:latin typeface="Corbel" panose="020B0503020204020204" pitchFamily="34" charset="0"/>
              </a:rPr>
              <a:t> more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54051-8D15-6732-25C3-A3E93DB601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906268" cy="4351338"/>
          </a:xfrm>
        </p:spPr>
        <p:txBody>
          <a:bodyPr/>
          <a:lstStyle/>
          <a:p>
            <a:r>
              <a:rPr lang="nl-BE" dirty="0">
                <a:hlinkClick r:id="rId4"/>
              </a:rPr>
              <a:t>https://www.youtube.com/watch?v=sHcybYzBGQE</a:t>
            </a:r>
            <a:endParaRPr lang="nl-BE" dirty="0"/>
          </a:p>
          <a:p>
            <a:endParaRPr lang="nl-B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E79A82-1247-A3B0-9A9D-A20601407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2798064" cy="4351338"/>
          </a:xfrm>
        </p:spPr>
        <p:txBody>
          <a:bodyPr/>
          <a:lstStyle/>
          <a:p>
            <a:r>
              <a:rPr lang="nl-BE" dirty="0">
                <a:hlinkClick r:id="rId5"/>
              </a:rPr>
              <a:t>https://vimeo.com/575708865/f3c88eb813</a:t>
            </a:r>
            <a:endParaRPr lang="nl-BE" dirty="0"/>
          </a:p>
          <a:p>
            <a:endParaRPr lang="nl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10CD3B-5316-0982-BE6E-87135A1E6F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1024" y="1690688"/>
            <a:ext cx="2524992" cy="25249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FBFC84-E3C5-FC82-98CD-AD27BA191D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8636" y="1731836"/>
            <a:ext cx="2572512" cy="25725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D89CFB-5DB6-728B-36FD-1BD243EEED53}"/>
              </a:ext>
            </a:extLst>
          </p:cNvPr>
          <p:cNvSpPr txBox="1"/>
          <p:nvPr/>
        </p:nvSpPr>
        <p:spPr>
          <a:xfrm>
            <a:off x="772287" y="6223129"/>
            <a:ext cx="53939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b="1" dirty="0" err="1"/>
              <a:t>Success</a:t>
            </a:r>
            <a:r>
              <a:rPr lang="nl-BE" b="1" dirty="0"/>
              <a:t> </a:t>
            </a:r>
            <a:r>
              <a:rPr lang="nl-BE" b="1" dirty="0" err="1"/>
              <a:t>Stories</a:t>
            </a:r>
            <a:r>
              <a:rPr lang="nl-BE" b="1" dirty="0"/>
              <a:t> | Tier-1 Data | Sebastian Munck &amp; Ingrid Barcena Roig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52ED5B-8568-738A-5069-F63AFC1F7606}"/>
              </a:ext>
            </a:extLst>
          </p:cNvPr>
          <p:cNvSpPr txBox="1"/>
          <p:nvPr/>
        </p:nvSpPr>
        <p:spPr>
          <a:xfrm>
            <a:off x="6172200" y="6176963"/>
            <a:ext cx="6096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VIB Bioimaging Core | Connect with us</a:t>
            </a:r>
            <a:endParaRPr lang="nl-BE" b="1" dirty="0"/>
          </a:p>
        </p:txBody>
      </p:sp>
    </p:spTree>
    <p:extLst>
      <p:ext uri="{BB962C8B-B14F-4D97-AF65-F5344CB8AC3E}">
        <p14:creationId xmlns:p14="http://schemas.microsoft.com/office/powerpoint/2010/main" val="3134341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904B3-2607-338A-A440-F4779F682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>
                <a:latin typeface="Corbel" panose="020B0503020204020204" pitchFamily="34" charset="0"/>
              </a:rPr>
              <a:t>What is next: </a:t>
            </a:r>
            <a:b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accent2"/>
                </a:solidFill>
                <a:latin typeface="Avenir"/>
              </a:rPr>
              <a:t>Learning from deep space communication for reproducible </a:t>
            </a:r>
            <a:r>
              <a:rPr lang="en-US" sz="2800" b="1" dirty="0" err="1">
                <a:solidFill>
                  <a:schemeClr val="accent2"/>
                </a:solidFill>
                <a:latin typeface="Avenir"/>
              </a:rPr>
              <a:t>BioImaging</a:t>
            </a:r>
            <a:r>
              <a:rPr lang="en-US" sz="2800" b="1" dirty="0">
                <a:solidFill>
                  <a:schemeClr val="accent2"/>
                </a:solidFill>
                <a:latin typeface="Avenir"/>
              </a:rPr>
              <a:t> and data analysis</a:t>
            </a:r>
            <a:endParaRPr lang="nl-BE" sz="2800" b="1" dirty="0">
              <a:solidFill>
                <a:schemeClr val="accent2"/>
              </a:solidFill>
              <a:latin typeface="Avenir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22650-FF3B-52ED-077F-9D5C7D8C3CB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BE" dirty="0" err="1"/>
              <a:t>Inspired</a:t>
            </a:r>
            <a:r>
              <a:rPr lang="nl-BE" dirty="0"/>
              <a:t> </a:t>
            </a:r>
            <a:r>
              <a:rPr lang="nl-BE" dirty="0" err="1"/>
              <a:t>by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principle</a:t>
            </a:r>
            <a:r>
              <a:rPr lang="nl-BE" dirty="0"/>
              <a:t> of </a:t>
            </a:r>
            <a:r>
              <a:rPr lang="nl-BE" dirty="0" err="1"/>
              <a:t>using</a:t>
            </a:r>
            <a:r>
              <a:rPr lang="nl-BE" dirty="0"/>
              <a:t> </a:t>
            </a:r>
            <a:r>
              <a:rPr lang="nl-BE" dirty="0" err="1"/>
              <a:t>redundancy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error </a:t>
            </a:r>
            <a:r>
              <a:rPr lang="nl-BE" dirty="0" err="1"/>
              <a:t>correction</a:t>
            </a:r>
            <a:r>
              <a:rPr lang="nl-BE" dirty="0"/>
              <a:t>, we </a:t>
            </a:r>
            <a:r>
              <a:rPr lang="nl-BE" dirty="0" err="1"/>
              <a:t>compare</a:t>
            </a:r>
            <a:r>
              <a:rPr lang="nl-BE" dirty="0"/>
              <a:t> entries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consolidate</a:t>
            </a:r>
            <a:r>
              <a:rPr lang="nl-BE" dirty="0"/>
              <a:t> metadata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4CDA3B-5D3C-B63F-52AF-297BC2C16BA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The information taken </a:t>
            </a:r>
            <a:r>
              <a:rPr lang="nl-BE" dirty="0" err="1"/>
              <a:t>from</a:t>
            </a:r>
            <a:r>
              <a:rPr lang="nl-BE" dirty="0"/>
              <a:t> lab-notebooks, </a:t>
            </a:r>
            <a:r>
              <a:rPr lang="nl-BE" dirty="0" err="1"/>
              <a:t>manuscripts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meta-data servers </a:t>
            </a:r>
            <a:r>
              <a:rPr lang="nl-BE" dirty="0" err="1"/>
              <a:t>such</a:t>
            </a:r>
            <a:r>
              <a:rPr lang="nl-BE" dirty="0"/>
              <a:t> as </a:t>
            </a:r>
            <a:r>
              <a:rPr lang="nl-BE" dirty="0" err="1"/>
              <a:t>MnGO</a:t>
            </a:r>
            <a:r>
              <a:rPr lang="nl-BE" dirty="0"/>
              <a:t> </a:t>
            </a:r>
            <a:r>
              <a:rPr lang="nl-BE" dirty="0" err="1"/>
              <a:t>can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</a:t>
            </a:r>
            <a:r>
              <a:rPr lang="nl-BE" dirty="0" err="1"/>
              <a:t>digested</a:t>
            </a:r>
            <a:r>
              <a:rPr lang="nl-BE" dirty="0"/>
              <a:t> </a:t>
            </a:r>
            <a:r>
              <a:rPr lang="nl-BE" dirty="0" err="1"/>
              <a:t>by</a:t>
            </a:r>
            <a:r>
              <a:rPr lang="nl-BE" dirty="0"/>
              <a:t> </a:t>
            </a:r>
            <a:r>
              <a:rPr lang="nl-BE" dirty="0" err="1"/>
              <a:t>ChatGPT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differences</a:t>
            </a:r>
            <a:r>
              <a:rPr lang="nl-BE" dirty="0"/>
              <a:t> </a:t>
            </a:r>
            <a:r>
              <a:rPr lang="nl-BE" dirty="0" err="1"/>
              <a:t>visualized</a:t>
            </a:r>
            <a:endParaRPr lang="nl-B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C96EB5-5669-F0B6-081F-E74483575D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885"/>
          <a:stretch/>
        </p:blipFill>
        <p:spPr>
          <a:xfrm>
            <a:off x="1557203" y="3554923"/>
            <a:ext cx="3481793" cy="33373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56F5A5-E459-6B1D-65A0-4FC7E67071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2"/>
          <a:stretch/>
        </p:blipFill>
        <p:spPr bwMode="auto">
          <a:xfrm>
            <a:off x="6891202" y="3679942"/>
            <a:ext cx="3743595" cy="377860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BA6CE6-CCB6-F62C-1CAA-16A863C1985C}"/>
              </a:ext>
            </a:extLst>
          </p:cNvPr>
          <p:cNvSpPr/>
          <p:nvPr/>
        </p:nvSpPr>
        <p:spPr>
          <a:xfrm>
            <a:off x="4668882" y="3554923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07946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>
            <a:extLst>
              <a:ext uri="{FF2B5EF4-FFF2-40B4-BE49-F238E27FC236}">
                <a16:creationId xmlns:a16="http://schemas.microsoft.com/office/drawing/2014/main" id="{C6C56167-AD3C-40D6-AA96-2C98734C2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276" y="3049733"/>
            <a:ext cx="9972577" cy="5522620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FB4C2562-3FC1-479F-8F7D-F4E52D3B01CE}"/>
              </a:ext>
            </a:extLst>
          </p:cNvPr>
          <p:cNvSpPr/>
          <p:nvPr/>
        </p:nvSpPr>
        <p:spPr>
          <a:xfrm>
            <a:off x="-13174" y="1602979"/>
            <a:ext cx="6350906" cy="3976508"/>
          </a:xfrm>
          <a:prstGeom prst="rect">
            <a:avLst/>
          </a:prstGeom>
          <a:solidFill>
            <a:srgbClr val="42B7BC"/>
          </a:solidFill>
          <a:ln>
            <a:solidFill>
              <a:srgbClr val="42B7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7345BA-D5C2-4973-AE1F-2E1ABA7737D5}"/>
              </a:ext>
            </a:extLst>
          </p:cNvPr>
          <p:cNvGrpSpPr/>
          <p:nvPr/>
        </p:nvGrpSpPr>
        <p:grpSpPr>
          <a:xfrm>
            <a:off x="15421570" y="-3923521"/>
            <a:ext cx="8622804" cy="3020918"/>
            <a:chOff x="3711263" y="1804176"/>
            <a:chExt cx="8622804" cy="3020918"/>
          </a:xfrm>
        </p:grpSpPr>
        <p:grpSp>
          <p:nvGrpSpPr>
            <p:cNvPr id="27" name="Group 26"/>
            <p:cNvGrpSpPr/>
            <p:nvPr/>
          </p:nvGrpSpPr>
          <p:grpSpPr>
            <a:xfrm>
              <a:off x="10802734" y="3293761"/>
              <a:ext cx="1531333" cy="1531333"/>
              <a:chOff x="1685624" y="274319"/>
              <a:chExt cx="1531333" cy="1531333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1816124" y="1281249"/>
                <a:ext cx="130814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rgbClr val="42B7BA"/>
                    </a:solidFill>
                    <a:latin typeface="Corbel" panose="020B0503020204020204" pitchFamily="34" charset="0"/>
                  </a:rPr>
                  <a:t>Arabidopsis</a:t>
                </a:r>
                <a:endParaRPr lang="nl-BE" sz="1100" dirty="0">
                  <a:solidFill>
                    <a:srgbClr val="42B7BA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12" name="Picture 11" descr="Rockcress.pn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85624" y="274319"/>
                <a:ext cx="1531333" cy="1531333"/>
              </a:xfrm>
              <a:prstGeom prst="rect">
                <a:avLst/>
              </a:prstGeom>
            </p:spPr>
          </p:pic>
        </p:grpSp>
        <p:grpSp>
          <p:nvGrpSpPr>
            <p:cNvPr id="62" name="Group 61"/>
            <p:cNvGrpSpPr/>
            <p:nvPr/>
          </p:nvGrpSpPr>
          <p:grpSpPr>
            <a:xfrm>
              <a:off x="9790106" y="2065639"/>
              <a:ext cx="1531333" cy="1531333"/>
              <a:chOff x="10446715" y="1295077"/>
              <a:chExt cx="1531333" cy="1531333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0544102" y="2182332"/>
                <a:ext cx="130814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rgbClr val="42B7BA"/>
                    </a:solidFill>
                    <a:latin typeface="Corbel" panose="020B0503020204020204" pitchFamily="34" charset="0"/>
                  </a:rPr>
                  <a:t>Mouse</a:t>
                </a:r>
                <a:endParaRPr lang="nl-BE" sz="1100" dirty="0">
                  <a:solidFill>
                    <a:srgbClr val="42B7BA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13" name="Picture 12" descr="Mouse.pn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446715" y="1295077"/>
                <a:ext cx="1531333" cy="1531333"/>
              </a:xfrm>
              <a:prstGeom prst="rect">
                <a:avLst/>
              </a:prstGeom>
            </p:spPr>
          </p:pic>
        </p:grpSp>
        <p:grpSp>
          <p:nvGrpSpPr>
            <p:cNvPr id="65" name="Group 64"/>
            <p:cNvGrpSpPr/>
            <p:nvPr/>
          </p:nvGrpSpPr>
          <p:grpSpPr>
            <a:xfrm>
              <a:off x="9763975" y="3259640"/>
              <a:ext cx="1531333" cy="1531333"/>
              <a:chOff x="10225008" y="3477311"/>
              <a:chExt cx="1531333" cy="1531333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10307102" y="4392290"/>
                <a:ext cx="130814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rgbClr val="42B7BA"/>
                    </a:solidFill>
                    <a:latin typeface="Corbel" panose="020B0503020204020204" pitchFamily="34" charset="0"/>
                  </a:rPr>
                  <a:t>Rat</a:t>
                </a:r>
                <a:endParaRPr lang="nl-BE" sz="1100" dirty="0">
                  <a:solidFill>
                    <a:srgbClr val="42B7BA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14" name="Picture 13" descr="Rat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225008" y="3477311"/>
                <a:ext cx="1531333" cy="1531333"/>
              </a:xfrm>
              <a:prstGeom prst="rect">
                <a:avLst/>
              </a:prstGeom>
            </p:spPr>
          </p:pic>
        </p:grpSp>
        <p:grpSp>
          <p:nvGrpSpPr>
            <p:cNvPr id="61" name="Group 60"/>
            <p:cNvGrpSpPr/>
            <p:nvPr/>
          </p:nvGrpSpPr>
          <p:grpSpPr>
            <a:xfrm>
              <a:off x="8671649" y="2016972"/>
              <a:ext cx="1531333" cy="1531333"/>
              <a:chOff x="8657263" y="2756628"/>
              <a:chExt cx="1531333" cy="1531333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8779217" y="3749220"/>
                <a:ext cx="130814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rgbClr val="42B7BA"/>
                    </a:solidFill>
                    <a:latin typeface="Corbel" panose="020B0503020204020204" pitchFamily="34" charset="0"/>
                  </a:rPr>
                  <a:t>Yeast</a:t>
                </a:r>
                <a:endParaRPr lang="nl-BE" sz="1100" dirty="0">
                  <a:solidFill>
                    <a:srgbClr val="42B7BA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15" name="Picture 14" descr="Yeast.png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657263" y="2756628"/>
                <a:ext cx="1531333" cy="1531333"/>
              </a:xfrm>
              <a:prstGeom prst="rect">
                <a:avLst/>
              </a:prstGeom>
            </p:spPr>
          </p:pic>
        </p:grpSp>
        <p:grpSp>
          <p:nvGrpSpPr>
            <p:cNvPr id="64" name="Group 63"/>
            <p:cNvGrpSpPr/>
            <p:nvPr/>
          </p:nvGrpSpPr>
          <p:grpSpPr>
            <a:xfrm>
              <a:off x="7661114" y="3163717"/>
              <a:ext cx="1531333" cy="1525092"/>
              <a:chOff x="10169600" y="4774654"/>
              <a:chExt cx="1531333" cy="1525092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10301580" y="5808277"/>
                <a:ext cx="130814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rgbClr val="42B7BA"/>
                    </a:solidFill>
                    <a:latin typeface="Corbel" panose="020B0503020204020204" pitchFamily="34" charset="0"/>
                  </a:rPr>
                  <a:t>Maize</a:t>
                </a:r>
                <a:endParaRPr lang="nl-BE" sz="1100" dirty="0">
                  <a:solidFill>
                    <a:srgbClr val="42B7BA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16" name="Picture 15" descr="Corn.png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69600" y="4774654"/>
                <a:ext cx="1531333" cy="1525092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7549958" y="1804176"/>
              <a:ext cx="1503492" cy="1783080"/>
              <a:chOff x="3879766" y="249108"/>
              <a:chExt cx="1503492" cy="1503492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3976124" y="1281249"/>
                <a:ext cx="130814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rgbClr val="42B7BA"/>
                    </a:solidFill>
                    <a:latin typeface="Corbel" panose="020B0503020204020204" pitchFamily="34" charset="0"/>
                  </a:rPr>
                  <a:t>Drosophila</a:t>
                </a:r>
                <a:endParaRPr lang="nl-BE" sz="1100" dirty="0">
                  <a:solidFill>
                    <a:srgbClr val="42B7BA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17" name="Picture 16" descr="Fruitfly.png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9766" y="249108"/>
                <a:ext cx="1503492" cy="1503492"/>
              </a:xfrm>
              <a:prstGeom prst="rect">
                <a:avLst/>
              </a:prstGeom>
            </p:spPr>
          </p:pic>
        </p:grpSp>
        <p:grpSp>
          <p:nvGrpSpPr>
            <p:cNvPr id="63" name="Group 62"/>
            <p:cNvGrpSpPr/>
            <p:nvPr/>
          </p:nvGrpSpPr>
          <p:grpSpPr>
            <a:xfrm>
              <a:off x="8684079" y="3154386"/>
              <a:ext cx="1531335" cy="1531335"/>
              <a:chOff x="11284980" y="1986868"/>
              <a:chExt cx="1531335" cy="1531335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11377518" y="2884012"/>
                <a:ext cx="130814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rgbClr val="42B7BA"/>
                    </a:solidFill>
                    <a:latin typeface="Corbel" panose="020B0503020204020204" pitchFamily="34" charset="0"/>
                  </a:rPr>
                  <a:t>Zebrafish</a:t>
                </a:r>
                <a:endParaRPr lang="nl-BE" sz="1100" dirty="0">
                  <a:solidFill>
                    <a:srgbClr val="42B7BA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18" name="Picture 17" descr="Zebrafish.png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284980" y="1986868"/>
                <a:ext cx="1531335" cy="1531335"/>
              </a:xfrm>
              <a:prstGeom prst="rect">
                <a:avLst/>
              </a:prstGeom>
            </p:spPr>
          </p:pic>
        </p:grpSp>
        <p:grpSp>
          <p:nvGrpSpPr>
            <p:cNvPr id="20" name="Group 19"/>
            <p:cNvGrpSpPr/>
            <p:nvPr/>
          </p:nvGrpSpPr>
          <p:grpSpPr>
            <a:xfrm>
              <a:off x="10790944" y="2062945"/>
              <a:ext cx="1531335" cy="1531335"/>
              <a:chOff x="1688886" y="2483684"/>
              <a:chExt cx="1531335" cy="153133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800995" y="3628682"/>
                <a:ext cx="130814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err="1">
                    <a:solidFill>
                      <a:srgbClr val="42B7BA"/>
                    </a:solidFill>
                    <a:latin typeface="Corbel" panose="020B0503020204020204" pitchFamily="34" charset="0"/>
                  </a:rPr>
                  <a:t>Xenopus</a:t>
                </a:r>
                <a:endParaRPr lang="nl-BE" sz="1100" dirty="0">
                  <a:solidFill>
                    <a:srgbClr val="42B7BA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19" name="Picture 18" descr="Frog.png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88886" y="2483684"/>
                <a:ext cx="1531335" cy="1531335"/>
              </a:xfrm>
              <a:prstGeom prst="rect">
                <a:avLst/>
              </a:prstGeom>
            </p:spPr>
          </p:pic>
        </p:grpSp>
        <p:grpSp>
          <p:nvGrpSpPr>
            <p:cNvPr id="59" name="Group 58"/>
            <p:cNvGrpSpPr/>
            <p:nvPr/>
          </p:nvGrpSpPr>
          <p:grpSpPr>
            <a:xfrm>
              <a:off x="3711263" y="3190027"/>
              <a:ext cx="900220" cy="1170616"/>
              <a:chOff x="197769" y="1936757"/>
              <a:chExt cx="900220" cy="1170616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7769" y="1936757"/>
                <a:ext cx="900220" cy="992589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283859" y="2645708"/>
                <a:ext cx="71111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EA6341"/>
                    </a:solidFill>
                    <a:latin typeface="Corbel" panose="020B0503020204020204" pitchFamily="34" charset="0"/>
                  </a:rPr>
                  <a:t>Cancer Biology</a:t>
                </a:r>
                <a:endParaRPr lang="nl-BE" sz="1200" dirty="0">
                  <a:solidFill>
                    <a:srgbClr val="EA6341"/>
                  </a:solidFill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6434696" y="2277394"/>
              <a:ext cx="1083711" cy="910694"/>
              <a:chOff x="575755" y="3609782"/>
              <a:chExt cx="1083711" cy="910694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7497" y="3609782"/>
                <a:ext cx="744048" cy="820248"/>
              </a:xfrm>
              <a:prstGeom prst="rect">
                <a:avLst/>
              </a:prstGeom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575755" y="4243477"/>
                <a:ext cx="108371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EA6341"/>
                    </a:solidFill>
                    <a:latin typeface="Corbel" panose="020B0503020204020204" pitchFamily="34" charset="0"/>
                  </a:rPr>
                  <a:t>Microbiology</a:t>
                </a:r>
                <a:endParaRPr lang="nl-BE" sz="1200" dirty="0">
                  <a:solidFill>
                    <a:srgbClr val="EA6341"/>
                  </a:solidFill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6527799" y="3221724"/>
              <a:ext cx="925937" cy="1020766"/>
              <a:chOff x="2806946" y="5079511"/>
              <a:chExt cx="925937" cy="1020766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06946" y="5079511"/>
                <a:ext cx="925937" cy="1020766"/>
              </a:xfrm>
              <a:prstGeom prst="rect">
                <a:avLst/>
              </a:prstGeom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2844956" y="5828224"/>
                <a:ext cx="846118" cy="164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EA6341"/>
                    </a:solidFill>
                    <a:latin typeface="Corbel" panose="020B0503020204020204" pitchFamily="34" charset="0"/>
                  </a:rPr>
                  <a:t>Structural Biology</a:t>
                </a:r>
                <a:endParaRPr lang="nl-BE" sz="1200" dirty="0">
                  <a:solidFill>
                    <a:srgbClr val="EA6341"/>
                  </a:solidFill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4542782" y="3183940"/>
              <a:ext cx="941840" cy="1028522"/>
              <a:chOff x="1554411" y="1871133"/>
              <a:chExt cx="846118" cy="932936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54411" y="1871133"/>
                <a:ext cx="846118" cy="932936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1554411" y="2565693"/>
                <a:ext cx="846118" cy="164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EA6341"/>
                    </a:solidFill>
                    <a:latin typeface="Corbel" panose="020B0503020204020204" pitchFamily="34" charset="0"/>
                  </a:rPr>
                  <a:t>Molecular Neurology</a:t>
                </a:r>
                <a:endParaRPr lang="nl-BE" sz="1200" dirty="0">
                  <a:solidFill>
                    <a:srgbClr val="EA6341"/>
                  </a:solidFill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5370189" y="2259145"/>
              <a:ext cx="1157207" cy="923202"/>
              <a:chOff x="59267" y="4859868"/>
              <a:chExt cx="1032132" cy="923202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2399" y="4859868"/>
                <a:ext cx="846267" cy="886063"/>
              </a:xfrm>
              <a:prstGeom prst="rect">
                <a:avLst/>
              </a:prstGeom>
            </p:spPr>
          </p:pic>
          <p:sp>
            <p:nvSpPr>
              <p:cNvPr id="42" name="TextBox 41"/>
              <p:cNvSpPr txBox="1"/>
              <p:nvPr/>
            </p:nvSpPr>
            <p:spPr>
              <a:xfrm>
                <a:off x="59267" y="5506071"/>
                <a:ext cx="103213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EA6341"/>
                    </a:solidFill>
                    <a:latin typeface="Corbel" panose="020B0503020204020204" pitchFamily="34" charset="0"/>
                  </a:rPr>
                  <a:t>Inflammation</a:t>
                </a:r>
                <a:endParaRPr lang="nl-BE" sz="1200" dirty="0">
                  <a:solidFill>
                    <a:srgbClr val="EA6341"/>
                  </a:solidFill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5596436" y="3244300"/>
              <a:ext cx="846118" cy="901203"/>
              <a:chOff x="2519680" y="2507562"/>
              <a:chExt cx="846118" cy="901203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2519680" y="3134776"/>
                <a:ext cx="846118" cy="273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EA6341"/>
                    </a:solidFill>
                    <a:latin typeface="Corbel" panose="020B0503020204020204" pitchFamily="34" charset="0"/>
                  </a:rPr>
                  <a:t>Plant Systems Biology</a:t>
                </a:r>
                <a:endParaRPr lang="nl-BE" sz="1200" dirty="0">
                  <a:solidFill>
                    <a:srgbClr val="EA6341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8357" y="2507562"/>
                <a:ext cx="650420" cy="717032"/>
              </a:xfrm>
              <a:prstGeom prst="rect">
                <a:avLst/>
              </a:prstGeom>
            </p:spPr>
          </p:pic>
        </p:grpSp>
        <p:grpSp>
          <p:nvGrpSpPr>
            <p:cNvPr id="53" name="Group 52"/>
            <p:cNvGrpSpPr/>
            <p:nvPr/>
          </p:nvGrpSpPr>
          <p:grpSpPr>
            <a:xfrm>
              <a:off x="4377329" y="2250904"/>
              <a:ext cx="1181384" cy="963674"/>
              <a:chOff x="1163883" y="4836439"/>
              <a:chExt cx="1181384" cy="963674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1163883" y="5338448"/>
                <a:ext cx="11813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EA6341"/>
                    </a:solidFill>
                    <a:latin typeface="Corbel" panose="020B0503020204020204" pitchFamily="34" charset="0"/>
                  </a:rPr>
                  <a:t>Medical Biotechnology</a:t>
                </a:r>
                <a:endParaRPr lang="nl-BE" sz="1200" dirty="0">
                  <a:solidFill>
                    <a:srgbClr val="EA6341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82743" y="4836439"/>
                <a:ext cx="533088" cy="559761"/>
              </a:xfrm>
              <a:prstGeom prst="rect">
                <a:avLst/>
              </a:prstGeom>
            </p:spPr>
          </p:pic>
        </p:grpSp>
        <p:grpSp>
          <p:nvGrpSpPr>
            <p:cNvPr id="55" name="Group 54"/>
            <p:cNvGrpSpPr/>
            <p:nvPr/>
          </p:nvGrpSpPr>
          <p:grpSpPr>
            <a:xfrm>
              <a:off x="3732529" y="2227586"/>
              <a:ext cx="846118" cy="729220"/>
              <a:chOff x="1948707" y="3852062"/>
              <a:chExt cx="846118" cy="729220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1948707" y="4416889"/>
                <a:ext cx="846118" cy="164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EA6341"/>
                    </a:solidFill>
                    <a:latin typeface="Corbel" panose="020B0503020204020204" pitchFamily="34" charset="0"/>
                  </a:rPr>
                  <a:t>Brain &amp; Disease</a:t>
                </a:r>
                <a:endParaRPr lang="nl-BE" sz="1200" dirty="0">
                  <a:solidFill>
                    <a:srgbClr val="EA6341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36981" y="3852062"/>
                <a:ext cx="659190" cy="685761"/>
              </a:xfrm>
              <a:prstGeom prst="rect">
                <a:avLst/>
              </a:prstGeom>
            </p:spPr>
          </p:pic>
        </p:grpSp>
        <p:sp>
          <p:nvSpPr>
            <p:cNvPr id="60" name="TextBox 59"/>
            <p:cNvSpPr txBox="1"/>
            <p:nvPr/>
          </p:nvSpPr>
          <p:spPr>
            <a:xfrm>
              <a:off x="3947463" y="1815295"/>
              <a:ext cx="18483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EA6341"/>
                  </a:solidFill>
                  <a:latin typeface="Corbel"/>
                  <a:cs typeface="Corbel"/>
                </a:rPr>
                <a:t>8 Research Areas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742168" y="1819252"/>
              <a:ext cx="24023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42B7BA"/>
                  </a:solidFill>
                  <a:latin typeface="Corbel"/>
                  <a:cs typeface="Corbel"/>
                </a:rPr>
                <a:t>Diverse Model Systems</a:t>
              </a:r>
            </a:p>
          </p:txBody>
        </p:sp>
      </p:grpSp>
      <p:sp>
        <p:nvSpPr>
          <p:cNvPr id="69" name="Title 1"/>
          <p:cNvSpPr>
            <a:spLocks noGrp="1"/>
          </p:cNvSpPr>
          <p:nvPr>
            <p:ph type="title"/>
          </p:nvPr>
        </p:nvSpPr>
        <p:spPr>
          <a:xfrm>
            <a:off x="84837" y="579168"/>
            <a:ext cx="10515600" cy="1325563"/>
          </a:xfrm>
        </p:spPr>
        <p:txBody>
          <a:bodyPr>
            <a:normAutofit fontScale="90000"/>
          </a:bodyPr>
          <a:lstStyle/>
          <a:p>
            <a:pPr marL="0" marR="0" lvl="0" indent="0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FLANDERS BIOIMAGING</a:t>
            </a:r>
            <a:r>
              <a:rPr lang="en-US" sz="66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sym typeface="Avenir"/>
              </a:rPr>
              <a:t>- LIAISE</a:t>
            </a:r>
            <a:br>
              <a:rPr lang="en-US" sz="66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4000" b="1" i="0" u="none" strike="noStrike" cap="none" dirty="0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rPr>
              <a:t>L</a:t>
            </a:r>
            <a:r>
              <a:rPr lang="en-US" sz="4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eading </a:t>
            </a:r>
            <a:r>
              <a:rPr lang="en-US" sz="4000" b="1" i="0" u="none" strike="noStrike" cap="none" dirty="0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rPr>
              <a:t>I</a:t>
            </a:r>
            <a:r>
              <a:rPr lang="en-US" sz="4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maging </a:t>
            </a:r>
            <a:r>
              <a:rPr lang="en-US" sz="4000" b="1" i="0" u="none" strike="noStrike" cap="none" dirty="0">
                <a:solidFill>
                  <a:srgbClr val="02B9E4"/>
                </a:solidFill>
                <a:latin typeface="Avenir"/>
                <a:ea typeface="Avenir"/>
                <a:cs typeface="Avenir"/>
                <a:sym typeface="Avenir"/>
              </a:rPr>
              <a:t>A</a:t>
            </a:r>
            <a:r>
              <a:rPr lang="en-US" sz="4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pplication</a:t>
            </a:r>
            <a:br>
              <a:rPr lang="en-US" sz="4000" b="0" i="0" u="none" strike="noStrike" cap="none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4000" b="1" i="0" u="none" strike="noStrike" cap="none" dirty="0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rPr>
              <a:t>I</a:t>
            </a:r>
            <a:r>
              <a:rPr lang="en-US" sz="4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ntegrated </a:t>
            </a:r>
            <a:r>
              <a:rPr lang="en-US" sz="4000" b="1" i="0" u="none" strike="noStrike" cap="none" dirty="0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rPr>
              <a:t>S</a:t>
            </a:r>
            <a:r>
              <a:rPr lang="en-US" sz="4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ervice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4000" b="1" i="0" u="none" strike="noStrike" cap="none" dirty="0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rPr>
              <a:t>E</a:t>
            </a:r>
            <a:r>
              <a:rPr lang="en-US" sz="4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nablement</a:t>
            </a:r>
            <a:br>
              <a:rPr lang="en-US" sz="4000" b="0" i="0" u="none" strike="noStrike" cap="none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br>
              <a:rPr lang="en-US" sz="4000" b="0" i="0" u="none" strike="noStrike" cap="none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4000" b="0" i="0" u="none" strike="noStrike" cap="none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find me @</a:t>
            </a:r>
            <a:br>
              <a:rPr lang="en-US" sz="4800" b="1" noProof="0" dirty="0"/>
            </a:br>
            <a:endParaRPr lang="en-US" sz="2700" b="1" dirty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6" name="Content Placeholder 5"/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81" y="4906919"/>
            <a:ext cx="6417546" cy="193899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4966979" y="720663"/>
            <a:ext cx="2242670" cy="1630615"/>
            <a:chOff x="5777205" y="-127300"/>
            <a:chExt cx="3380888" cy="2700622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5114" y="1163193"/>
              <a:ext cx="946633" cy="946633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139" y="389043"/>
              <a:ext cx="944948" cy="944948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568395" y="1078584"/>
              <a:ext cx="946800" cy="946800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5777205" y="633515"/>
              <a:ext cx="1069652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>
                  <a:solidFill>
                    <a:srgbClr val="43B7BA"/>
                  </a:solidFill>
                </a:rPr>
                <a:t>Users</a:t>
              </a:r>
              <a:endParaRPr lang="nl-BE" sz="3000" b="1" dirty="0">
                <a:solidFill>
                  <a:srgbClr val="43B7BA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230501" y="-127300"/>
              <a:ext cx="192430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>
                  <a:solidFill>
                    <a:srgbClr val="5B2A82"/>
                  </a:solidFill>
                </a:rPr>
                <a:t>Equipment</a:t>
              </a:r>
              <a:endParaRPr lang="nl-BE" sz="3000" b="1" dirty="0">
                <a:solidFill>
                  <a:srgbClr val="5B2A82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941139" y="2019324"/>
              <a:ext cx="221695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>
                  <a:solidFill>
                    <a:srgbClr val="EC672A"/>
                  </a:solidFill>
                </a:rPr>
                <a:t>Organization</a:t>
              </a:r>
              <a:endParaRPr lang="nl-BE" sz="3000" b="1" dirty="0">
                <a:solidFill>
                  <a:srgbClr val="EC672A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8753224" y="542771"/>
            <a:ext cx="320472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Supporting VIB 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</a:rPr>
              <a:t>Experimental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</a:rPr>
              <a:t>Acquisition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</a:rPr>
              <a:t>&amp;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</a:rPr>
              <a:t>Development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69572F5-7B66-4A76-80E7-21A0D8F38993}"/>
              </a:ext>
            </a:extLst>
          </p:cNvPr>
          <p:cNvSpPr txBox="1"/>
          <p:nvPr/>
        </p:nvSpPr>
        <p:spPr>
          <a:xfrm>
            <a:off x="7816285" y="7539951"/>
            <a:ext cx="2264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42B7BC"/>
                </a:solidFill>
                <a:latin typeface="Dense" panose="02000000000000000000" pitchFamily="50" charset="0"/>
              </a:rPr>
              <a:t>BELGIUM</a:t>
            </a:r>
            <a:endParaRPr lang="nl-BE" sz="4800" b="1" dirty="0">
              <a:solidFill>
                <a:srgbClr val="42B7BC"/>
              </a:solidFill>
              <a:latin typeface="Dense" panose="02000000000000000000" pitchFamily="50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52D46DB-920B-40F1-A1C1-DE8D41C04313}"/>
              </a:ext>
            </a:extLst>
          </p:cNvPr>
          <p:cNvSpPr txBox="1"/>
          <p:nvPr/>
        </p:nvSpPr>
        <p:spPr>
          <a:xfrm>
            <a:off x="9844288" y="7648527"/>
            <a:ext cx="3392511" cy="2179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5A2A82"/>
                </a:solidFill>
                <a:latin typeface="Corbel" panose="020B05030202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most castles per km</a:t>
            </a:r>
            <a:r>
              <a:rPr lang="en-US" sz="1700" baseline="30000" dirty="0">
                <a:solidFill>
                  <a:srgbClr val="5A2A82"/>
                </a:solidFill>
                <a:latin typeface="Corbel" panose="020B05030202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5A2A82"/>
                </a:solidFill>
                <a:latin typeface="Corbel" panose="020B05030202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word ‘spa’ originates here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5A2A82"/>
                </a:solidFill>
                <a:latin typeface="Corbel" panose="020B05030202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541 days without government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5A2A82"/>
                </a:solidFill>
                <a:latin typeface="Corbel" panose="020B05030202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lowest salary gap between man and women in EU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5A2A82"/>
                </a:solidFill>
                <a:latin typeface="Corbel" panose="020B05030202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beer, fries, waffles and lysosomes</a:t>
            </a:r>
            <a:endParaRPr lang="nl-BE" sz="1700" dirty="0">
              <a:solidFill>
                <a:srgbClr val="5A2A82"/>
              </a:solidFill>
              <a:latin typeface="Corbel" panose="020B05030202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9" name="Content Placeholder 5">
            <a:extLst>
              <a:ext uri="{FF2B5EF4-FFF2-40B4-BE49-F238E27FC236}">
                <a16:creationId xmlns:a16="http://schemas.microsoft.com/office/drawing/2014/main" id="{957A963C-521A-44F4-9005-485CB05AEA2F}"/>
              </a:ext>
            </a:extLst>
          </p:cNvPr>
          <p:cNvSpPr txBox="1">
            <a:spLocks/>
          </p:cNvSpPr>
          <p:nvPr/>
        </p:nvSpPr>
        <p:spPr>
          <a:xfrm>
            <a:off x="6620671" y="1556210"/>
            <a:ext cx="2354492" cy="4152337"/>
          </a:xfrm>
          <a:prstGeom prst="rect">
            <a:avLst/>
          </a:prstGeom>
        </p:spPr>
        <p:txBody>
          <a:bodyPr>
            <a:noAutofit/>
          </a:bodyPr>
          <a:lstStyle>
            <a:lvl1pPr marL="91438" indent="-91438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69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45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45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21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377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677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2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2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latin typeface="Calibri" pitchFamily="34" charset="0"/>
                <a:cs typeface="Calibri" pitchFamily="34" charset="0"/>
              </a:rPr>
              <a:t>All labs and users</a:t>
            </a:r>
            <a:endParaRPr lang="en-US" sz="1350" b="1" dirty="0"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dirty="0">
                <a:latin typeface="Calibri" pitchFamily="34" charset="0"/>
                <a:cs typeface="Calibri" pitchFamily="34" charset="0"/>
              </a:rPr>
              <a:t>VIB Bio Imaging Core Facility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350" dirty="0">
                <a:latin typeface="Calibri" pitchFamily="34" charset="0"/>
                <a:cs typeface="Calibri" pitchFamily="34" charset="0"/>
              </a:rPr>
              <a:t>Benjamin Pavie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350" dirty="0">
                <a:latin typeface="Calibri" pitchFamily="34" charset="0"/>
                <a:cs typeface="Calibri" pitchFamily="34" charset="0"/>
              </a:rPr>
              <a:t>Nicolas Peredo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3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Natalia Gunko</a:t>
            </a:r>
            <a:endParaRPr lang="en-US" sz="1350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3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Pieter Baatsen</a:t>
            </a:r>
            <a:endParaRPr lang="nl-BE" sz="1350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Katlijn Vints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Abril </a:t>
            </a:r>
            <a:r>
              <a:rPr lang="nl-BE" sz="13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Escamilla Ayala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Nikky Corthout 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Axelle Kerstens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Hélène Roberge  </a:t>
            </a:r>
            <a:r>
              <a:rPr lang="nl-BE" sz="1350" dirty="0">
                <a:latin typeface="Calibri" pitchFamily="34" charset="0"/>
                <a:cs typeface="Calibri" pitchFamily="34" charset="0"/>
              </a:rPr>
              <a:t>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350" b="1" dirty="0"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dirty="0">
                <a:latin typeface="Calibri" pitchFamily="34" charset="0"/>
                <a:cs typeface="Calibri" pitchFamily="34" charset="0"/>
              </a:rPr>
              <a:t>VIB Technology Training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dirty="0">
                <a:latin typeface="Calibri" pitchFamily="34" charset="0"/>
                <a:cs typeface="Calibri" pitchFamily="34" charset="0"/>
              </a:rPr>
              <a:t>Alex Botzki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dirty="0">
                <a:latin typeface="Calibri" pitchFamily="34" charset="0"/>
                <a:cs typeface="Calibri" pitchFamily="34" charset="0"/>
              </a:rPr>
              <a:t>Tatiana Woller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350" b="1" dirty="0"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dirty="0">
                <a:latin typeface="Calibri" pitchFamily="34" charset="0"/>
                <a:cs typeface="Calibri" pitchFamily="34" charset="0"/>
              </a:rPr>
              <a:t>TU Dresden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dirty="0">
                <a:latin typeface="Calibri" pitchFamily="34" charset="0"/>
                <a:cs typeface="Calibri" pitchFamily="34" charset="0"/>
              </a:rPr>
              <a:t>Till Korten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dirty="0">
                <a:latin typeface="Calibri" pitchFamily="34" charset="0"/>
                <a:cs typeface="Calibri" pitchFamily="34" charset="0"/>
              </a:rPr>
              <a:t>Robert Haase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350" dirty="0"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350" dirty="0"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3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0" name="Content Placeholder 8">
            <a:extLst>
              <a:ext uri="{FF2B5EF4-FFF2-40B4-BE49-F238E27FC236}">
                <a16:creationId xmlns:a16="http://schemas.microsoft.com/office/drawing/2014/main" id="{30129DE6-8259-4220-819B-E0F6CE887D74}"/>
              </a:ext>
            </a:extLst>
          </p:cNvPr>
          <p:cNvSpPr txBox="1">
            <a:spLocks/>
          </p:cNvSpPr>
          <p:nvPr/>
        </p:nvSpPr>
        <p:spPr>
          <a:xfrm>
            <a:off x="8952033" y="1872743"/>
            <a:ext cx="2804366" cy="3997016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50" b="1" dirty="0"/>
              <a:t>University of Antwerp</a:t>
            </a:r>
          </a:p>
          <a:p>
            <a:pPr marL="0" indent="0" defTabSz="914377">
              <a:spcBef>
                <a:spcPts val="0"/>
              </a:spcBef>
              <a:buClr>
                <a:schemeClr val="accent2"/>
              </a:buClr>
              <a:buSzPct val="100000"/>
              <a:buNone/>
            </a:pPr>
            <a:r>
              <a:rPr lang="nl-BE" sz="1350" dirty="0">
                <a:latin typeface="Calibri" pitchFamily="34" charset="0"/>
                <a:cs typeface="Calibri" pitchFamily="34" charset="0"/>
              </a:rPr>
              <a:t>Winnok De Vos</a:t>
            </a:r>
          </a:p>
          <a:p>
            <a:pPr marL="0" indent="0" defTabSz="914377">
              <a:spcBef>
                <a:spcPts val="0"/>
              </a:spcBef>
              <a:buClr>
                <a:schemeClr val="accent2"/>
              </a:buClr>
              <a:buSzPct val="100000"/>
              <a:buNone/>
            </a:pPr>
            <a:r>
              <a:rPr lang="nl-BE" sz="1350" dirty="0">
                <a:latin typeface="Calibri" pitchFamily="34" charset="0"/>
                <a:cs typeface="Calibri" pitchFamily="34" charset="0"/>
              </a:rPr>
              <a:t>Marlies Verschuuren</a:t>
            </a:r>
          </a:p>
          <a:p>
            <a:pPr marL="0" indent="0" defTabSz="914377">
              <a:spcBef>
                <a:spcPts val="0"/>
              </a:spcBef>
              <a:buClr>
                <a:schemeClr val="accent2"/>
              </a:buClr>
              <a:buSzPct val="100000"/>
              <a:buNone/>
            </a:pPr>
            <a:r>
              <a:rPr lang="nl-BE" sz="1350" dirty="0">
                <a:latin typeface="Calibri" pitchFamily="34" charset="0"/>
                <a:cs typeface="Calibri" pitchFamily="34" charset="0"/>
              </a:rPr>
              <a:t>Tim Van De </a:t>
            </a:r>
            <a:r>
              <a:rPr lang="nl-BE" sz="1350" dirty="0" err="1">
                <a:latin typeface="Calibri" pitchFamily="34" charset="0"/>
                <a:cs typeface="Calibri" pitchFamily="34" charset="0"/>
              </a:rPr>
              <a:t>Looverbosch</a:t>
            </a:r>
            <a:endParaRPr lang="nl-BE" sz="135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endParaRPr lang="nl-BE" sz="1350" b="1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nl-BE" sz="1350" b="1" dirty="0">
                <a:latin typeface="Calibri" pitchFamily="34" charset="0"/>
                <a:cs typeface="Calibri" pitchFamily="34" charset="0"/>
              </a:rPr>
              <a:t>KU Leuven </a:t>
            </a:r>
            <a:r>
              <a:rPr lang="nl-BE" sz="1350" b="1" dirty="0" err="1">
                <a:latin typeface="Calibri" pitchFamily="34" charset="0"/>
                <a:cs typeface="Calibri" pitchFamily="34" charset="0"/>
              </a:rPr>
              <a:t>Nuclear</a:t>
            </a:r>
            <a:r>
              <a:rPr lang="nl-BE" sz="135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1350" b="1" dirty="0" err="1">
                <a:latin typeface="Calibri" pitchFamily="34" charset="0"/>
                <a:cs typeface="Calibri" pitchFamily="34" charset="0"/>
              </a:rPr>
              <a:t>medicine</a:t>
            </a:r>
            <a:r>
              <a:rPr lang="nl-BE" sz="1350" b="1" dirty="0">
                <a:latin typeface="Calibri" pitchFamily="34" charset="0"/>
                <a:cs typeface="Calibri" pitchFamily="34" charset="0"/>
              </a:rPr>
              <a:t> &amp; </a:t>
            </a:r>
            <a:r>
              <a:rPr lang="nl-BE" sz="1350" b="1" dirty="0" err="1">
                <a:latin typeface="Calibri" pitchFamily="34" charset="0"/>
                <a:cs typeface="Calibri" pitchFamily="34" charset="0"/>
              </a:rPr>
              <a:t>molecular</a:t>
            </a:r>
            <a:r>
              <a:rPr lang="nl-BE" sz="1350" b="1" dirty="0">
                <a:latin typeface="Calibri" pitchFamily="34" charset="0"/>
                <a:cs typeface="Calibri" pitchFamily="34" charset="0"/>
              </a:rPr>
              <a:t> imaging</a:t>
            </a:r>
          </a:p>
          <a:p>
            <a:pPr marL="0" indent="0" defTabSz="914377">
              <a:spcBef>
                <a:spcPts val="0"/>
              </a:spcBef>
              <a:buClr>
                <a:schemeClr val="accent2"/>
              </a:buClr>
              <a:buSzPct val="100000"/>
              <a:buNone/>
            </a:pPr>
            <a:r>
              <a:rPr lang="nl-BE" sz="1350" dirty="0">
                <a:latin typeface="Calibri" pitchFamily="34" charset="0"/>
                <a:cs typeface="Calibri" pitchFamily="34" charset="0"/>
              </a:rPr>
              <a:t>Koen Van Laere</a:t>
            </a:r>
          </a:p>
          <a:p>
            <a:pPr marL="0" indent="0" defTabSz="914377">
              <a:spcBef>
                <a:spcPts val="0"/>
              </a:spcBef>
              <a:buClr>
                <a:schemeClr val="accent2"/>
              </a:buClr>
              <a:buSzPct val="100000"/>
              <a:buNone/>
            </a:pPr>
            <a:r>
              <a:rPr lang="nl-BE" sz="1350" dirty="0">
                <a:latin typeface="Calibri" pitchFamily="34" charset="0"/>
                <a:cs typeface="Calibri" pitchFamily="34" charset="0"/>
              </a:rPr>
              <a:t>Chris Cawthorne </a:t>
            </a:r>
          </a:p>
          <a:p>
            <a:pPr marL="0" indent="0">
              <a:buNone/>
            </a:pPr>
            <a:endParaRPr lang="nl-BE" sz="1350" b="1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nl-BE" sz="1350" b="1" dirty="0">
                <a:latin typeface="Calibri" pitchFamily="34" charset="0"/>
                <a:cs typeface="Calibri" pitchFamily="34" charset="0"/>
              </a:rPr>
              <a:t>VSC</a:t>
            </a:r>
          </a:p>
          <a:p>
            <a:pPr marL="0" indent="0" defTabSz="914377">
              <a:spcBef>
                <a:spcPts val="0"/>
              </a:spcBef>
              <a:buClr>
                <a:schemeClr val="accent2"/>
              </a:buClr>
              <a:buSzPct val="100000"/>
              <a:buNone/>
            </a:pPr>
            <a:r>
              <a:rPr lang="nl-BE" sz="1350" dirty="0">
                <a:latin typeface="Calibri" pitchFamily="34" charset="0"/>
                <a:cs typeface="Calibri" pitchFamily="34" charset="0"/>
              </a:rPr>
              <a:t>Ingrid Barcena-Roig</a:t>
            </a:r>
          </a:p>
          <a:p>
            <a:pPr marL="0" indent="0" defTabSz="914377">
              <a:spcBef>
                <a:spcPts val="0"/>
              </a:spcBef>
              <a:buClr>
                <a:schemeClr val="accent2"/>
              </a:buClr>
              <a:buSzPct val="100000"/>
              <a:buNone/>
            </a:pPr>
            <a:r>
              <a:rPr lang="nl-BE" sz="1350" dirty="0">
                <a:latin typeface="Calibri" pitchFamily="34" charset="0"/>
                <a:cs typeface="Calibri" pitchFamily="34" charset="0"/>
              </a:rPr>
              <a:t>Jan Ooghe</a:t>
            </a:r>
          </a:p>
          <a:p>
            <a:pPr marL="0" indent="0" defTabSz="914377">
              <a:spcBef>
                <a:spcPts val="0"/>
              </a:spcBef>
              <a:buClr>
                <a:schemeClr val="accent2"/>
              </a:buClr>
              <a:buSzPct val="100000"/>
              <a:buNone/>
            </a:pPr>
            <a:r>
              <a:rPr lang="nl-BE" sz="1350" dirty="0" err="1">
                <a:latin typeface="Calibri" pitchFamily="34" charset="0"/>
                <a:cs typeface="Calibri" pitchFamily="34" charset="0"/>
              </a:rPr>
              <a:t>Mariana</a:t>
            </a:r>
            <a:r>
              <a:rPr lang="nl-BE" sz="1350" dirty="0">
                <a:latin typeface="Calibri" pitchFamily="34" charset="0"/>
                <a:cs typeface="Calibri" pitchFamily="34" charset="0"/>
              </a:rPr>
              <a:t> Montes</a:t>
            </a:r>
          </a:p>
          <a:p>
            <a:pPr marL="0" indent="0">
              <a:buNone/>
            </a:pPr>
            <a:endParaRPr lang="nl-BE" sz="135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endParaRPr lang="nl-BE" sz="135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endParaRPr lang="en-GB" sz="135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019A3D5E-9222-4AC3-9BE2-4BC221F85BD2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523" t="6660" r="1379" b="1370"/>
          <a:stretch/>
        </p:blipFill>
        <p:spPr>
          <a:xfrm>
            <a:off x="11165854" y="284697"/>
            <a:ext cx="640498" cy="447403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D8AB2DD7-7FB2-4151-9ABD-D3C34D98149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032840" y="904612"/>
            <a:ext cx="982513" cy="350792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AFC0308-B840-4F7A-9F65-7C8B39ABDF7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171749" y="1463490"/>
            <a:ext cx="741976" cy="28935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81BF4564-9B19-478E-9412-FB59BE80E0C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3546553" y="327428"/>
            <a:ext cx="1099472" cy="35172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40300CE-BD97-4AA7-82B2-0D5620DAF592}"/>
              </a:ext>
            </a:extLst>
          </p:cNvPr>
          <p:cNvGrpSpPr/>
          <p:nvPr/>
        </p:nvGrpSpPr>
        <p:grpSpPr>
          <a:xfrm>
            <a:off x="339540" y="2291151"/>
            <a:ext cx="4026919" cy="2213913"/>
            <a:chOff x="-9696877" y="2949368"/>
            <a:chExt cx="4026919" cy="2213913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D550E3C6-32FC-46CA-979D-6B9C7A6ACE21}"/>
                </a:ext>
              </a:extLst>
            </p:cNvPr>
            <p:cNvSpPr txBox="1"/>
            <p:nvPr/>
          </p:nvSpPr>
          <p:spPr>
            <a:xfrm>
              <a:off x="-9670293" y="2949368"/>
              <a:ext cx="27614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Dense" panose="02000000000000000000" pitchFamily="50" charset="0"/>
                </a:rPr>
                <a:t>VIB-KU LEUVEN</a:t>
              </a:r>
              <a:endParaRPr lang="nl-BE" sz="3200" dirty="0">
                <a:solidFill>
                  <a:schemeClr val="bg1"/>
                </a:solidFill>
                <a:latin typeface="Dense" panose="02000000000000000000" pitchFamily="50" charset="0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FF518882-0F20-41E9-9ACD-B1A8604DC391}"/>
                </a:ext>
              </a:extLst>
            </p:cNvPr>
            <p:cNvSpPr txBox="1"/>
            <p:nvPr/>
          </p:nvSpPr>
          <p:spPr>
            <a:xfrm>
              <a:off x="-9696877" y="3505706"/>
              <a:ext cx="3886200" cy="1106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4700" b="1" dirty="0">
                  <a:solidFill>
                    <a:schemeClr val="bg1"/>
                  </a:solidFill>
                  <a:latin typeface="Dense" panose="02000000000000000000" pitchFamily="50" charset="0"/>
                </a:rPr>
                <a:t>CENTER FOR BRAIN </a:t>
              </a:r>
              <a:br>
                <a:rPr lang="en-US" sz="4700" b="1" dirty="0">
                  <a:solidFill>
                    <a:schemeClr val="bg1"/>
                  </a:solidFill>
                  <a:latin typeface="Dense" panose="02000000000000000000" pitchFamily="50" charset="0"/>
                </a:rPr>
              </a:br>
              <a:r>
                <a:rPr lang="en-US" sz="4700" b="1" dirty="0">
                  <a:solidFill>
                    <a:schemeClr val="bg1"/>
                  </a:solidFill>
                  <a:latin typeface="Dense" panose="02000000000000000000" pitchFamily="50" charset="0"/>
                </a:rPr>
                <a:t>&amp; DISEASE RESEARCH</a:t>
              </a:r>
              <a:endParaRPr lang="nl-BE" sz="4700" b="1" dirty="0">
                <a:solidFill>
                  <a:schemeClr val="bg1"/>
                </a:solidFill>
                <a:latin typeface="Dense" panose="02000000000000000000" pitchFamily="50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41F0C3A9-F1AA-4245-AB88-C147826B8670}"/>
                </a:ext>
              </a:extLst>
            </p:cNvPr>
            <p:cNvSpPr txBox="1"/>
            <p:nvPr/>
          </p:nvSpPr>
          <p:spPr>
            <a:xfrm>
              <a:off x="-9670293" y="4389365"/>
              <a:ext cx="35536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Dense" panose="02000000000000000000" pitchFamily="50" charset="0"/>
                </a:rPr>
                <a:t>cbd.vib.be</a:t>
              </a:r>
              <a:endParaRPr lang="nl-BE" sz="2000" dirty="0">
                <a:solidFill>
                  <a:schemeClr val="bg1"/>
                </a:solidFill>
                <a:latin typeface="Dense" panose="02000000000000000000" pitchFamily="50" charset="0"/>
              </a:endParaRPr>
            </a:p>
          </p:txBody>
        </p:sp>
        <p:pic>
          <p:nvPicPr>
            <p:cNvPr id="91" name="Picture 2" descr="Related image">
              <a:extLst>
                <a:ext uri="{FF2B5EF4-FFF2-40B4-BE49-F238E27FC236}">
                  <a16:creationId xmlns:a16="http://schemas.microsoft.com/office/drawing/2014/main" id="{9A6630C5-40BD-4F73-A031-0AC72A4AAB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526592" y="4871800"/>
              <a:ext cx="248230" cy="210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98F86C7-1A02-4A4E-82C7-5E2B06805414}"/>
                </a:ext>
              </a:extLst>
            </p:cNvPr>
            <p:cNvSpPr txBox="1"/>
            <p:nvPr/>
          </p:nvSpPr>
          <p:spPr>
            <a:xfrm>
              <a:off x="-9223654" y="4763171"/>
              <a:ext cx="35536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Dense" panose="02000000000000000000" pitchFamily="50" charset="0"/>
                </a:rPr>
                <a:t>@BioImagingCore; @SebastianMunck</a:t>
              </a:r>
              <a:endParaRPr lang="nl-BE" sz="2000" dirty="0">
                <a:solidFill>
                  <a:schemeClr val="bg1"/>
                </a:solidFill>
                <a:latin typeface="Dense" panose="02000000000000000000" pitchFamily="50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AFF18C00-79AB-4087-ABEF-C31B925C870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8943030" y="4385491"/>
            <a:ext cx="1820727" cy="18151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151F530-205D-2FFF-3BE3-EF3E36DA4522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44070" y="411135"/>
            <a:ext cx="2768868" cy="7484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5EBEADE-CFA3-E94E-CEEA-BCC5A6160E12}"/>
              </a:ext>
            </a:extLst>
          </p:cNvPr>
          <p:cNvSpPr txBox="1"/>
          <p:nvPr/>
        </p:nvSpPr>
        <p:spPr>
          <a:xfrm>
            <a:off x="6615362" y="1218866"/>
            <a:ext cx="120714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Thanks to:</a:t>
            </a: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1451474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g145bd5b368e_0_6"/>
          <p:cNvPicPr preferRelativeResize="0"/>
          <p:nvPr/>
        </p:nvPicPr>
        <p:blipFill rotWithShape="1">
          <a:blip r:embed="rId3">
            <a:alphaModFix/>
          </a:blip>
          <a:srcRect l="2017"/>
          <a:stretch/>
        </p:blipFill>
        <p:spPr>
          <a:xfrm>
            <a:off x="0" y="1969450"/>
            <a:ext cx="9664399" cy="488855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g145bd5b368e_0_6"/>
          <p:cNvSpPr/>
          <p:nvPr/>
        </p:nvSpPr>
        <p:spPr>
          <a:xfrm>
            <a:off x="370797" y="340236"/>
            <a:ext cx="8371760" cy="13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900" b="1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 consortium of </a:t>
            </a:r>
            <a:r>
              <a:rPr lang="en-GB" sz="3900" b="1" i="0" u="none" strike="noStrike" cap="none" dirty="0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rPr>
              <a:t>state-of-the-art imaging</a:t>
            </a:r>
            <a:r>
              <a:rPr lang="en-GB" sz="3900" b="1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facilities</a:t>
            </a:r>
            <a:endParaRPr sz="3900" b="1" i="0" u="none" strike="noStrike" cap="none" baseline="30000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87" name="Google Shape;187;g145bd5b368e_0_6"/>
          <p:cNvSpPr txBox="1"/>
          <p:nvPr/>
        </p:nvSpPr>
        <p:spPr>
          <a:xfrm>
            <a:off x="8844377" y="1609800"/>
            <a:ext cx="3267900" cy="2169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★"/>
            </a:pPr>
            <a:r>
              <a:rPr lang="en-GB" sz="18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Innovative services</a:t>
            </a:r>
            <a:endParaRPr sz="1400" b="0" i="0" u="none" strike="noStrike" cap="none" dirty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★"/>
            </a:pPr>
            <a:r>
              <a:rPr lang="en-GB" sz="18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Collaborative imaging</a:t>
            </a:r>
            <a:endParaRPr sz="1400" b="0" i="0" u="none" strike="noStrike" cap="none" dirty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★"/>
            </a:pPr>
            <a:r>
              <a:rPr lang="en-GB" sz="18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Technology development </a:t>
            </a:r>
            <a:endParaRPr sz="1800" b="0" i="0" u="none" strike="noStrike" cap="none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★"/>
            </a:pPr>
            <a:r>
              <a:rPr lang="en-GB" sz="18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(2023: Candidate Euro-BioImaging node)</a:t>
            </a:r>
            <a:endParaRPr sz="1800" b="0" i="0" u="none" strike="noStrike" cap="none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88" name="Google Shape;188;g145bd5b368e_0_6"/>
          <p:cNvSpPr/>
          <p:nvPr/>
        </p:nvSpPr>
        <p:spPr>
          <a:xfrm>
            <a:off x="145143" y="6229634"/>
            <a:ext cx="2104500" cy="5010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2D68B433-1FD4-D2EA-DCD0-450ADC445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443" y="159857"/>
            <a:ext cx="3841693" cy="13255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C6B08-85C0-4202-4132-27FC58302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sz="4000" b="1" dirty="0">
                <a:latin typeface="Corbel" panose="020B0503020204020204" pitchFamily="34" charset="0"/>
              </a:rPr>
              <a:t>As imaging consortium we </a:t>
            </a:r>
            <a:r>
              <a:rPr lang="nl-BE" sz="4000" b="1" dirty="0" err="1">
                <a:latin typeface="Corbel" panose="020B0503020204020204" pitchFamily="34" charset="0"/>
              </a:rPr>
              <a:t>aim</a:t>
            </a:r>
            <a:r>
              <a:rPr lang="nl-BE" sz="4000" b="1" dirty="0">
                <a:latin typeface="Corbel" panose="020B0503020204020204" pitchFamily="34" charset="0"/>
              </a:rPr>
              <a:t> </a:t>
            </a:r>
            <a:r>
              <a:rPr lang="nl-BE" sz="4000" b="1" dirty="0" err="1">
                <a:latin typeface="Corbel" panose="020B0503020204020204" pitchFamily="34" charset="0"/>
              </a:rPr>
              <a:t>to</a:t>
            </a:r>
            <a:r>
              <a:rPr lang="nl-BE" sz="4000" b="1" dirty="0">
                <a:latin typeface="Corbel" panose="020B0503020204020204" pitchFamily="34" charset="0"/>
              </a:rPr>
              <a:t> </a:t>
            </a:r>
            <a:r>
              <a:rPr lang="nl-BE" sz="4000" b="1" dirty="0" err="1">
                <a:latin typeface="Corbel" panose="020B0503020204020204" pitchFamily="34" charset="0"/>
              </a:rPr>
              <a:t>provide</a:t>
            </a:r>
            <a:r>
              <a:rPr lang="nl-BE" sz="4000" b="1" dirty="0">
                <a:latin typeface="Corbel" panose="020B0503020204020204" pitchFamily="34" charset="0"/>
              </a:rPr>
              <a:t> </a:t>
            </a:r>
            <a:r>
              <a:rPr lang="nl-BE" sz="4000" b="1" dirty="0" err="1">
                <a:latin typeface="Corbel" panose="020B0503020204020204" pitchFamily="34" charset="0"/>
              </a:rPr>
              <a:t>the</a:t>
            </a:r>
            <a:r>
              <a:rPr lang="nl-BE" sz="4000" b="1" dirty="0">
                <a:latin typeface="Corbel" panose="020B0503020204020204" pitchFamily="34" charset="0"/>
              </a:rPr>
              <a:t> best image data</a:t>
            </a:r>
            <a:br>
              <a:rPr lang="nl-BE" sz="4000" b="1" dirty="0">
                <a:latin typeface="Corbel" panose="020B0503020204020204" pitchFamily="34" charset="0"/>
              </a:rPr>
            </a:br>
            <a:endParaRPr lang="en-GB" sz="4000" b="1" dirty="0">
              <a:latin typeface="Corbel" panose="020B0503020204020204" pitchFamily="34" charset="0"/>
            </a:endParaRPr>
          </a:p>
        </p:txBody>
      </p:sp>
      <p:pic>
        <p:nvPicPr>
          <p:cNvPr id="4" name="Tijdelijke aanduiding voor inhoud 2">
            <a:extLst>
              <a:ext uri="{FF2B5EF4-FFF2-40B4-BE49-F238E27FC236}">
                <a16:creationId xmlns:a16="http://schemas.microsoft.com/office/drawing/2014/main" id="{5B76B9E5-F9B0-8F27-E378-ECF00BADA2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93" y="1887284"/>
            <a:ext cx="5972607" cy="4351338"/>
          </a:xfrm>
        </p:spPr>
      </p:pic>
      <p:pic>
        <p:nvPicPr>
          <p:cNvPr id="5" name="Afbeelding 6" descr="Afbeelding met buiten, lucht, natuur&#10;&#10;Automatisch gegenereerde beschrijving">
            <a:extLst>
              <a:ext uri="{FF2B5EF4-FFF2-40B4-BE49-F238E27FC236}">
                <a16:creationId xmlns:a16="http://schemas.microsoft.com/office/drawing/2014/main" id="{DF873DD4-9C5D-582B-F2CD-CBCB4246E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954" y="1723182"/>
            <a:ext cx="6061280" cy="3411635"/>
          </a:xfrm>
          <a:prstGeom prst="rect">
            <a:avLst/>
          </a:prstGeom>
        </p:spPr>
      </p:pic>
      <p:pic>
        <p:nvPicPr>
          <p:cNvPr id="1026" name="Picture 2" descr="Common Data Elements: Standardizing Data Collection">
            <a:extLst>
              <a:ext uri="{FF2B5EF4-FFF2-40B4-BE49-F238E27FC236}">
                <a16:creationId xmlns:a16="http://schemas.microsoft.com/office/drawing/2014/main" id="{501CAE26-1DA7-5022-8EA3-872E9AB12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297" y="5340695"/>
            <a:ext cx="3309761" cy="140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ymbole du recyclage — Wikipédia">
            <a:extLst>
              <a:ext uri="{FF2B5EF4-FFF2-40B4-BE49-F238E27FC236}">
                <a16:creationId xmlns:a16="http://schemas.microsoft.com/office/drawing/2014/main" id="{632F2938-4371-18EA-A71C-DC22DBB48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704" y="5319808"/>
            <a:ext cx="1332314" cy="133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Vlaams Supercomputer Centrum (VSC), Flanders Region, Belgium">
            <a:extLst>
              <a:ext uri="{FF2B5EF4-FFF2-40B4-BE49-F238E27FC236}">
                <a16:creationId xmlns:a16="http://schemas.microsoft.com/office/drawing/2014/main" id="{459DE838-B2BB-F15F-74C4-8E9FEABCD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704" y="5270500"/>
            <a:ext cx="5686425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3DD040-A183-89D0-401C-322392AB9B50}"/>
              </a:ext>
            </a:extLst>
          </p:cNvPr>
          <p:cNvSpPr txBox="1"/>
          <p:nvPr/>
        </p:nvSpPr>
        <p:spPr>
          <a:xfrm>
            <a:off x="835369" y="1305109"/>
            <a:ext cx="6096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800" b="1" dirty="0">
                <a:solidFill>
                  <a:schemeClr val="accent2"/>
                </a:solidFill>
                <a:latin typeface="Avenir"/>
              </a:rPr>
              <a:t>Data has a </a:t>
            </a:r>
            <a:r>
              <a:rPr lang="nl-BE" sz="2800" b="1" dirty="0" err="1">
                <a:solidFill>
                  <a:schemeClr val="accent2"/>
                </a:solidFill>
                <a:latin typeface="Avenir"/>
              </a:rPr>
              <a:t>dual</a:t>
            </a:r>
            <a:r>
              <a:rPr lang="nl-BE" sz="2800" b="1" dirty="0">
                <a:solidFill>
                  <a:schemeClr val="accent2"/>
                </a:solidFill>
                <a:latin typeface="Avenir"/>
              </a:rPr>
              <a:t> nature</a:t>
            </a:r>
          </a:p>
        </p:txBody>
      </p:sp>
    </p:spTree>
    <p:extLst>
      <p:ext uri="{BB962C8B-B14F-4D97-AF65-F5344CB8AC3E}">
        <p14:creationId xmlns:p14="http://schemas.microsoft.com/office/powerpoint/2010/main" val="86513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F09F2-01EC-3AB7-78B1-39C70CB85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b="1" dirty="0">
                <a:latin typeface="Corbel" panose="020B0503020204020204" pitchFamily="34" charset="0"/>
              </a:rPr>
              <a:t>Research data management </a:t>
            </a:r>
            <a:r>
              <a:rPr lang="nl-BE" sz="4000" b="1" dirty="0" err="1">
                <a:latin typeface="Corbel" panose="020B0503020204020204" pitchFamily="34" charset="0"/>
              </a:rPr>
              <a:t>should</a:t>
            </a:r>
            <a:r>
              <a:rPr lang="nl-BE" sz="4000" b="1" dirty="0">
                <a:latin typeface="Corbel" panose="020B0503020204020204" pitchFamily="34" charset="0"/>
              </a:rPr>
              <a:t> combine efficiency </a:t>
            </a:r>
            <a:r>
              <a:rPr lang="nl-BE" sz="4000" b="1" dirty="0" err="1">
                <a:latin typeface="Corbel" panose="020B0503020204020204" pitchFamily="34" charset="0"/>
              </a:rPr>
              <a:t>and</a:t>
            </a:r>
            <a:r>
              <a:rPr lang="nl-BE" sz="4000" b="1" dirty="0">
                <a:latin typeface="Corbel" panose="020B0503020204020204" pitchFamily="34" charset="0"/>
              </a:rPr>
              <a:t> user-</a:t>
            </a:r>
            <a:r>
              <a:rPr lang="nl-BE" sz="4000" b="1" dirty="0" err="1">
                <a:latin typeface="Corbel" panose="020B0503020204020204" pitchFamily="34" charset="0"/>
              </a:rPr>
              <a:t>friendliness</a:t>
            </a:r>
            <a:endParaRPr lang="en-GB" sz="4000" b="1" dirty="0">
              <a:latin typeface="Corbel" panose="020B0503020204020204" pitchFamily="34" charset="0"/>
            </a:endParaRPr>
          </a:p>
        </p:txBody>
      </p:sp>
      <p:pic>
        <p:nvPicPr>
          <p:cNvPr id="11" name="Picture 4" descr="Diagram&#10;&#10;Description automatically generated">
            <a:extLst>
              <a:ext uri="{FF2B5EF4-FFF2-40B4-BE49-F238E27FC236}">
                <a16:creationId xmlns:a16="http://schemas.microsoft.com/office/drawing/2014/main" id="{D9748E3A-2F42-5CAD-0429-8C7AC60BF3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548" y="2111141"/>
            <a:ext cx="4236033" cy="3380857"/>
          </a:xfrm>
          <a:prstGeom prst="rect">
            <a:avLst/>
          </a:prstGeom>
        </p:spPr>
      </p:pic>
      <p:pic>
        <p:nvPicPr>
          <p:cNvPr id="10" name="Content Placeholder 9" descr="Chart&#10;&#10;Description automatically generated">
            <a:extLst>
              <a:ext uri="{FF2B5EF4-FFF2-40B4-BE49-F238E27FC236}">
                <a16:creationId xmlns:a16="http://schemas.microsoft.com/office/drawing/2014/main" id="{069E22FC-FA86-871D-8E4C-CBA2DB14C1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359" y="1690688"/>
            <a:ext cx="5254289" cy="4498975"/>
          </a:xfrm>
          <a:solidFill>
            <a:schemeClr val="bg1"/>
          </a:solidFill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C4CDBD9-7FCC-895E-2DE5-45FD55757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352" y="2078839"/>
            <a:ext cx="3806748" cy="34131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7719C9-79A2-47D5-B11E-E4E8B4FC7B71}"/>
              </a:ext>
            </a:extLst>
          </p:cNvPr>
          <p:cNvSpPr txBox="1"/>
          <p:nvPr/>
        </p:nvSpPr>
        <p:spPr>
          <a:xfrm>
            <a:off x="2414239" y="6123543"/>
            <a:ext cx="1512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Data-life-</a:t>
            </a:r>
            <a:r>
              <a:rPr lang="nl-BE" dirty="0" err="1"/>
              <a:t>cycle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592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94FCD-0BFB-E638-CB72-BE0F7FCC1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4000" b="1" dirty="0" err="1">
                <a:solidFill>
                  <a:schemeClr val="tx1"/>
                </a:solidFill>
              </a:rPr>
              <a:t>Collaboration</a:t>
            </a:r>
            <a:r>
              <a:rPr lang="nl-BE" sz="4000" b="1" dirty="0">
                <a:solidFill>
                  <a:schemeClr val="tx1"/>
                </a:solidFill>
              </a:rPr>
              <a:t> </a:t>
            </a:r>
            <a:r>
              <a:rPr lang="nl-BE" sz="4000" b="1" dirty="0" err="1">
                <a:solidFill>
                  <a:schemeClr val="tx1"/>
                </a:solidFill>
              </a:rPr>
              <a:t>and</a:t>
            </a:r>
            <a:r>
              <a:rPr lang="nl-BE" sz="4000" b="1" dirty="0">
                <a:solidFill>
                  <a:schemeClr val="tx1"/>
                </a:solidFill>
              </a:rPr>
              <a:t> </a:t>
            </a:r>
            <a:r>
              <a:rPr lang="nl-BE" sz="4000" b="1" dirty="0" err="1">
                <a:solidFill>
                  <a:schemeClr val="tx1"/>
                </a:solidFill>
              </a:rPr>
              <a:t>sharing</a:t>
            </a:r>
            <a:r>
              <a:rPr lang="nl-BE" sz="4000" b="1" dirty="0">
                <a:solidFill>
                  <a:schemeClr val="tx1"/>
                </a:solidFill>
              </a:rPr>
              <a:t> data - </a:t>
            </a:r>
            <a:r>
              <a:rPr lang="nl-BE" sz="4000" b="1" dirty="0" err="1">
                <a:solidFill>
                  <a:schemeClr val="tx1"/>
                </a:solidFill>
              </a:rPr>
              <a:t>computational</a:t>
            </a:r>
            <a:r>
              <a:rPr lang="nl-BE" sz="4000" b="1" dirty="0">
                <a:solidFill>
                  <a:schemeClr val="tx1"/>
                </a:solidFill>
              </a:rPr>
              <a:t> resource is </a:t>
            </a:r>
            <a:r>
              <a:rPr lang="nl-BE" sz="4000" b="1" dirty="0" err="1">
                <a:solidFill>
                  <a:schemeClr val="tx1"/>
                </a:solidFill>
              </a:rPr>
              <a:t>key</a:t>
            </a:r>
            <a:endParaRPr lang="en-GB" sz="4000" b="1" dirty="0">
              <a:solidFill>
                <a:schemeClr val="tx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07D82E-1EC5-78A8-1B96-F30C5BE30B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75571" y="1770479"/>
            <a:ext cx="7413662" cy="4497858"/>
          </a:xfr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5696E599-1CB3-6C7E-5C08-5442E44671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456"/>
          <a:stretch/>
        </p:blipFill>
        <p:spPr>
          <a:xfrm>
            <a:off x="4165260" y="4153398"/>
            <a:ext cx="820397" cy="325991"/>
          </a:xfrm>
          <a:prstGeom prst="rect">
            <a:avLst/>
          </a:prstGeom>
          <a:noFill/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2D151A47-3796-6C17-9C74-81EDF75F0A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456"/>
          <a:stretch/>
        </p:blipFill>
        <p:spPr>
          <a:xfrm>
            <a:off x="7322118" y="4106742"/>
            <a:ext cx="820397" cy="325991"/>
          </a:xfrm>
          <a:prstGeom prst="rect">
            <a:avLst/>
          </a:prstGeom>
          <a:noFill/>
        </p:spPr>
      </p:pic>
      <p:pic>
        <p:nvPicPr>
          <p:cNvPr id="3" name="Picture 2" descr="Image result for logo bioimage archive">
            <a:extLst>
              <a:ext uri="{FF2B5EF4-FFF2-40B4-BE49-F238E27FC236}">
                <a16:creationId xmlns:a16="http://schemas.microsoft.com/office/drawing/2014/main" id="{0FB69D21-2AEC-63D4-B8CA-F635BE659A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5" t="14257" r="19831" b="31234"/>
          <a:stretch/>
        </p:blipFill>
        <p:spPr bwMode="auto">
          <a:xfrm>
            <a:off x="8060925" y="2508407"/>
            <a:ext cx="390618" cy="39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4" descr="Search in sidebar query">
            <a:extLst>
              <a:ext uri="{FF2B5EF4-FFF2-40B4-BE49-F238E27FC236}">
                <a16:creationId xmlns:a16="http://schemas.microsoft.com/office/drawing/2014/main" id="{2BA9E54E-4061-7103-CE4A-E2FD18350D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5E0C9EA6-88D3-6BFF-79F7-C59802DD46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48351" y="4232684"/>
            <a:ext cx="400097" cy="400097"/>
          </a:xfrm>
          <a:prstGeom prst="rect">
            <a:avLst/>
          </a:prstGeom>
        </p:spPr>
      </p:pic>
      <p:pic>
        <p:nvPicPr>
          <p:cNvPr id="12" name="Picture 11" descr="A black and white sign&#10;&#10;Description automatically generated with medium confidence">
            <a:extLst>
              <a:ext uri="{FF2B5EF4-FFF2-40B4-BE49-F238E27FC236}">
                <a16:creationId xmlns:a16="http://schemas.microsoft.com/office/drawing/2014/main" id="{A17D83C1-275C-39F8-D5FD-1FAA67A8CE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418" y="3755326"/>
            <a:ext cx="663912" cy="477358"/>
          </a:xfrm>
          <a:prstGeom prst="rect">
            <a:avLst/>
          </a:prstGeom>
        </p:spPr>
      </p:pic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FC129968-49BD-B422-2515-DB77C26685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3748">
            <a:off x="1997953" y="2930051"/>
            <a:ext cx="1068705" cy="385763"/>
          </a:xfrm>
          <a:prstGeom prst="rect">
            <a:avLst/>
          </a:prstGeom>
        </p:spPr>
      </p:pic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9F9A200B-0CB4-018F-76F7-6DC93D2CFE6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2261">
            <a:off x="3373357" y="2771235"/>
            <a:ext cx="642938" cy="64293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D4851E-407F-8D38-CAE5-85A04C430DFC}"/>
              </a:ext>
            </a:extLst>
          </p:cNvPr>
          <p:cNvSpPr/>
          <p:nvPr/>
        </p:nvSpPr>
        <p:spPr>
          <a:xfrm>
            <a:off x="2118632" y="5000625"/>
            <a:ext cx="2502354" cy="129669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 descr="Logo&#10;&#10;Description automatically generated with medium confidence">
            <a:extLst>
              <a:ext uri="{FF2B5EF4-FFF2-40B4-BE49-F238E27FC236}">
                <a16:creationId xmlns:a16="http://schemas.microsoft.com/office/drawing/2014/main" id="{0EC185F6-D39F-9C85-D3BD-008BDDD9280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9838">
            <a:off x="2000907" y="4652708"/>
            <a:ext cx="1108710" cy="371475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46442869-9C87-61DB-E5E8-34619303C40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9119">
            <a:off x="3108064" y="4669973"/>
            <a:ext cx="960120" cy="4286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D90C1C8-B446-7F97-61A9-A1F26004FD36}"/>
              </a:ext>
            </a:extLst>
          </p:cNvPr>
          <p:cNvSpPr/>
          <p:nvPr/>
        </p:nvSpPr>
        <p:spPr>
          <a:xfrm>
            <a:off x="8185354" y="5182886"/>
            <a:ext cx="685142" cy="39459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A79F015C-9A6C-DBC7-62AC-F4CAFBAD70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060" y="4978576"/>
            <a:ext cx="1068705" cy="385763"/>
          </a:xfrm>
          <a:prstGeom prst="rect">
            <a:avLst/>
          </a:prstGeom>
        </p:spPr>
      </p:pic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1CABF14C-C9BF-7DD6-B752-02F2A276021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9792">
            <a:off x="9118017" y="4210164"/>
            <a:ext cx="642938" cy="642938"/>
          </a:xfrm>
          <a:prstGeom prst="rect">
            <a:avLst/>
          </a:prstGeom>
        </p:spPr>
      </p:pic>
      <p:pic>
        <p:nvPicPr>
          <p:cNvPr id="21" name="Picture 20" descr="A black and white sign&#10;&#10;Description automatically generated with medium confidence">
            <a:extLst>
              <a:ext uri="{FF2B5EF4-FFF2-40B4-BE49-F238E27FC236}">
                <a16:creationId xmlns:a16="http://schemas.microsoft.com/office/drawing/2014/main" id="{070B69AF-E982-31A1-5442-9473319115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321" y="5111856"/>
            <a:ext cx="663912" cy="477358"/>
          </a:xfrm>
          <a:prstGeom prst="rect">
            <a:avLst/>
          </a:prstGeom>
        </p:spPr>
      </p:pic>
      <p:pic>
        <p:nvPicPr>
          <p:cNvPr id="22" name="Picture 21" descr="Logo&#10;&#10;Description automatically generated with medium confidence">
            <a:extLst>
              <a:ext uri="{FF2B5EF4-FFF2-40B4-BE49-F238E27FC236}">
                <a16:creationId xmlns:a16="http://schemas.microsoft.com/office/drawing/2014/main" id="{15C4C6D7-EF30-03E3-C839-922986F0098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7861">
            <a:off x="7425798" y="5916684"/>
            <a:ext cx="1108710" cy="371475"/>
          </a:xfrm>
          <a:prstGeom prst="rect">
            <a:avLst/>
          </a:prstGeom>
        </p:spPr>
      </p:pic>
      <p:pic>
        <p:nvPicPr>
          <p:cNvPr id="23" name="Picture 22" descr="Text&#10;&#10;Description automatically generated">
            <a:extLst>
              <a:ext uri="{FF2B5EF4-FFF2-40B4-BE49-F238E27FC236}">
                <a16:creationId xmlns:a16="http://schemas.microsoft.com/office/drawing/2014/main" id="{764C9E02-13AF-20E9-98A3-BA7602C71C2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18307">
            <a:off x="8654754" y="5931546"/>
            <a:ext cx="960120" cy="42862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672263C-CB3F-D723-239C-5311A8C06EF8}"/>
              </a:ext>
            </a:extLst>
          </p:cNvPr>
          <p:cNvGrpSpPr/>
          <p:nvPr/>
        </p:nvGrpSpPr>
        <p:grpSpPr>
          <a:xfrm>
            <a:off x="1924374" y="5303498"/>
            <a:ext cx="2557179" cy="1236416"/>
            <a:chOff x="7732316" y="88386"/>
            <a:chExt cx="2557179" cy="1236416"/>
          </a:xfrm>
        </p:grpSpPr>
        <p:pic>
          <p:nvPicPr>
            <p:cNvPr id="4" name="Content Placeholder 4">
              <a:extLst>
                <a:ext uri="{FF2B5EF4-FFF2-40B4-BE49-F238E27FC236}">
                  <a16:creationId xmlns:a16="http://schemas.microsoft.com/office/drawing/2014/main" id="{BC82CF52-25CE-12AE-337A-6C91BC3A9A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-1" t="72511" r="65507"/>
            <a:stretch/>
          </p:blipFill>
          <p:spPr>
            <a:xfrm>
              <a:off x="7732316" y="88386"/>
              <a:ext cx="2557179" cy="1236416"/>
            </a:xfrm>
            <a:prstGeom prst="rect">
              <a:avLst/>
            </a:prstGeom>
          </p:spPr>
        </p:pic>
        <p:pic>
          <p:nvPicPr>
            <p:cNvPr id="6" name="Content Placeholder 5">
              <a:extLst>
                <a:ext uri="{FF2B5EF4-FFF2-40B4-BE49-F238E27FC236}">
                  <a16:creationId xmlns:a16="http://schemas.microsoft.com/office/drawing/2014/main" id="{1CB51245-C07C-A2D7-99CD-EEA3879905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5456"/>
            <a:stretch/>
          </p:blipFill>
          <p:spPr>
            <a:xfrm>
              <a:off x="7895601" y="896201"/>
              <a:ext cx="820397" cy="325991"/>
            </a:xfrm>
            <a:prstGeom prst="rect">
              <a:avLst/>
            </a:prstGeom>
            <a:noFill/>
          </p:spPr>
        </p:pic>
      </p:grpSp>
      <p:sp>
        <p:nvSpPr>
          <p:cNvPr id="24" name="Hexagon 23">
            <a:extLst>
              <a:ext uri="{FF2B5EF4-FFF2-40B4-BE49-F238E27FC236}">
                <a16:creationId xmlns:a16="http://schemas.microsoft.com/office/drawing/2014/main" id="{09158B69-C979-1371-0720-2E4A5D1D0D21}"/>
              </a:ext>
            </a:extLst>
          </p:cNvPr>
          <p:cNvSpPr/>
          <p:nvPr/>
        </p:nvSpPr>
        <p:spPr>
          <a:xfrm rot="5400000">
            <a:off x="3791614" y="3271663"/>
            <a:ext cx="1731284" cy="1532783"/>
          </a:xfrm>
          <a:prstGeom prst="hexagon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F70E4342-F923-83CF-C116-7A02D45096F2}"/>
              </a:ext>
            </a:extLst>
          </p:cNvPr>
          <p:cNvSpPr/>
          <p:nvPr/>
        </p:nvSpPr>
        <p:spPr>
          <a:xfrm rot="5400000">
            <a:off x="4578275" y="4560056"/>
            <a:ext cx="1688231" cy="1542966"/>
          </a:xfrm>
          <a:prstGeom prst="hexagon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FAA86A0F-9397-B952-F278-7C9AD19A12F5}"/>
              </a:ext>
            </a:extLst>
          </p:cNvPr>
          <p:cNvSpPr/>
          <p:nvPr/>
        </p:nvSpPr>
        <p:spPr>
          <a:xfrm rot="5400000">
            <a:off x="5364289" y="3243522"/>
            <a:ext cx="1688231" cy="1574638"/>
          </a:xfrm>
          <a:prstGeom prst="hexagon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EBCD72FB-5737-E909-E532-D9A75561D311}"/>
              </a:ext>
            </a:extLst>
          </p:cNvPr>
          <p:cNvSpPr/>
          <p:nvPr/>
        </p:nvSpPr>
        <p:spPr>
          <a:xfrm rot="5400000">
            <a:off x="4578274" y="1926989"/>
            <a:ext cx="1688231" cy="1542966"/>
          </a:xfrm>
          <a:prstGeom prst="hexagon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07A47D99-7CE0-C39C-BC5D-2FCFAC75E368}"/>
              </a:ext>
            </a:extLst>
          </p:cNvPr>
          <p:cNvSpPr/>
          <p:nvPr/>
        </p:nvSpPr>
        <p:spPr>
          <a:xfrm rot="5400000">
            <a:off x="6937078" y="3229830"/>
            <a:ext cx="1688231" cy="1571253"/>
          </a:xfrm>
          <a:prstGeom prst="hexagon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CB9073E3-5F1E-D88B-D3AE-67BF630955B2}"/>
              </a:ext>
            </a:extLst>
          </p:cNvPr>
          <p:cNvSpPr/>
          <p:nvPr/>
        </p:nvSpPr>
        <p:spPr>
          <a:xfrm rot="5400000">
            <a:off x="7722878" y="4538552"/>
            <a:ext cx="1688231" cy="1542966"/>
          </a:xfrm>
          <a:prstGeom prst="hexagon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3328CDB3-3E0F-9E50-620D-0C96EBB25167}"/>
              </a:ext>
            </a:extLst>
          </p:cNvPr>
          <p:cNvSpPr/>
          <p:nvPr/>
        </p:nvSpPr>
        <p:spPr>
          <a:xfrm rot="5400000">
            <a:off x="7732477" y="1925906"/>
            <a:ext cx="1688231" cy="1577526"/>
          </a:xfrm>
          <a:prstGeom prst="hexagon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F6341AA-E657-A68C-3D7F-675A008494D6}"/>
              </a:ext>
            </a:extLst>
          </p:cNvPr>
          <p:cNvSpPr/>
          <p:nvPr/>
        </p:nvSpPr>
        <p:spPr>
          <a:xfrm rot="1591936">
            <a:off x="6186538" y="2894761"/>
            <a:ext cx="1158285" cy="32994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0608852-E588-36F5-7A42-952A6DBFBF42}"/>
              </a:ext>
            </a:extLst>
          </p:cNvPr>
          <p:cNvSpPr/>
          <p:nvPr/>
        </p:nvSpPr>
        <p:spPr>
          <a:xfrm rot="19921203">
            <a:off x="6231601" y="4817440"/>
            <a:ext cx="1158285" cy="32994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2B75C0E-8945-DC2A-6FBA-E68A6CD9AB6C}"/>
              </a:ext>
            </a:extLst>
          </p:cNvPr>
          <p:cNvSpPr/>
          <p:nvPr/>
        </p:nvSpPr>
        <p:spPr>
          <a:xfrm rot="5400000">
            <a:off x="8321235" y="3848339"/>
            <a:ext cx="1094551" cy="32994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BE0F8C9-7CC1-82F0-B457-80711C524A56}"/>
              </a:ext>
            </a:extLst>
          </p:cNvPr>
          <p:cNvSpPr/>
          <p:nvPr/>
        </p:nvSpPr>
        <p:spPr>
          <a:xfrm>
            <a:off x="9409661" y="4968559"/>
            <a:ext cx="1094551" cy="3999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DDAEEA2-9A1B-FE5A-3874-3471B07329F1}"/>
              </a:ext>
            </a:extLst>
          </p:cNvPr>
          <p:cNvSpPr/>
          <p:nvPr/>
        </p:nvSpPr>
        <p:spPr>
          <a:xfrm rot="1443628">
            <a:off x="9113118" y="4214285"/>
            <a:ext cx="751261" cy="59532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0BE59D-DF70-4181-59D0-9AC66AE5E948}"/>
              </a:ext>
            </a:extLst>
          </p:cNvPr>
          <p:cNvSpPr/>
          <p:nvPr/>
        </p:nvSpPr>
        <p:spPr>
          <a:xfrm rot="1764394">
            <a:off x="7400900" y="5931392"/>
            <a:ext cx="1104645" cy="59532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E5DA2F0-0639-870F-CD0F-4DBF257F8D9E}"/>
              </a:ext>
            </a:extLst>
          </p:cNvPr>
          <p:cNvSpPr/>
          <p:nvPr/>
        </p:nvSpPr>
        <p:spPr>
          <a:xfrm rot="19942359">
            <a:off x="8731198" y="5956476"/>
            <a:ext cx="874804" cy="59532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3195723-F454-81D7-9DF5-F02C79E8D8E4}"/>
              </a:ext>
            </a:extLst>
          </p:cNvPr>
          <p:cNvSpPr/>
          <p:nvPr/>
        </p:nvSpPr>
        <p:spPr>
          <a:xfrm>
            <a:off x="6913026" y="5082519"/>
            <a:ext cx="874804" cy="59532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52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94FCD-0BFB-E638-CB72-BE0F7FCC1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309" y="322464"/>
            <a:ext cx="10515600" cy="1325563"/>
          </a:xfrm>
        </p:spPr>
        <p:txBody>
          <a:bodyPr/>
          <a:lstStyle/>
          <a:p>
            <a:r>
              <a:rPr lang="nl-BE" sz="4000" b="1" dirty="0">
                <a:solidFill>
                  <a:schemeClr val="tx1"/>
                </a:solidFill>
              </a:rPr>
              <a:t>How does </a:t>
            </a:r>
            <a:r>
              <a:rPr lang="nl-BE" sz="4000" b="1" dirty="0" err="1">
                <a:solidFill>
                  <a:schemeClr val="tx1"/>
                </a:solidFill>
              </a:rPr>
              <a:t>this</a:t>
            </a:r>
            <a:r>
              <a:rPr lang="nl-BE" sz="4000" b="1" dirty="0">
                <a:solidFill>
                  <a:schemeClr val="tx1"/>
                </a:solidFill>
              </a:rPr>
              <a:t> </a:t>
            </a:r>
            <a:r>
              <a:rPr lang="nl-BE" sz="4000" b="1" dirty="0" err="1">
                <a:solidFill>
                  <a:schemeClr val="tx1"/>
                </a:solidFill>
              </a:rPr>
              <a:t>scheme</a:t>
            </a:r>
            <a:r>
              <a:rPr lang="nl-BE" sz="4000" b="1" dirty="0">
                <a:solidFill>
                  <a:schemeClr val="tx1"/>
                </a:solidFill>
              </a:rPr>
              <a:t> translate </a:t>
            </a:r>
            <a:r>
              <a:rPr lang="nl-BE" sz="4000" b="1" dirty="0" err="1">
                <a:solidFill>
                  <a:schemeClr val="tx1"/>
                </a:solidFill>
              </a:rPr>
              <a:t>to</a:t>
            </a:r>
            <a:r>
              <a:rPr lang="nl-BE" sz="4000" b="1" dirty="0">
                <a:solidFill>
                  <a:schemeClr val="tx1"/>
                </a:solidFill>
              </a:rPr>
              <a:t> a </a:t>
            </a:r>
            <a:r>
              <a:rPr lang="nl-BE" sz="4000" b="1" dirty="0" err="1">
                <a:solidFill>
                  <a:schemeClr val="tx1"/>
                </a:solidFill>
              </a:rPr>
              <a:t>use</a:t>
            </a:r>
            <a:r>
              <a:rPr lang="nl-BE" sz="4000" b="1" dirty="0">
                <a:solidFill>
                  <a:schemeClr val="tx1"/>
                </a:solidFill>
              </a:rPr>
              <a:t> case</a:t>
            </a:r>
            <a:endParaRPr lang="en-GB" sz="4000" b="1" dirty="0">
              <a:solidFill>
                <a:schemeClr val="tx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07D82E-1EC5-78A8-1B96-F30C5BE30B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87659" y="1799464"/>
            <a:ext cx="7413662" cy="4497858"/>
          </a:xfr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5696E599-1CB3-6C7E-5C08-5442E44671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456"/>
          <a:stretch/>
        </p:blipFill>
        <p:spPr>
          <a:xfrm>
            <a:off x="4165260" y="4153398"/>
            <a:ext cx="820397" cy="325991"/>
          </a:xfrm>
          <a:prstGeom prst="rect">
            <a:avLst/>
          </a:prstGeom>
          <a:noFill/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2D151A47-3796-6C17-9C74-81EDF75F0A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456"/>
          <a:stretch/>
        </p:blipFill>
        <p:spPr>
          <a:xfrm>
            <a:off x="7322118" y="4106742"/>
            <a:ext cx="820397" cy="325991"/>
          </a:xfrm>
          <a:prstGeom prst="rect">
            <a:avLst/>
          </a:prstGeom>
          <a:noFill/>
        </p:spPr>
      </p:pic>
      <p:pic>
        <p:nvPicPr>
          <p:cNvPr id="3" name="Picture 2" descr="Image result for logo bioimage archive">
            <a:extLst>
              <a:ext uri="{FF2B5EF4-FFF2-40B4-BE49-F238E27FC236}">
                <a16:creationId xmlns:a16="http://schemas.microsoft.com/office/drawing/2014/main" id="{0FB69D21-2AEC-63D4-B8CA-F635BE659A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5" t="14257" r="19831" b="31234"/>
          <a:stretch/>
        </p:blipFill>
        <p:spPr bwMode="auto">
          <a:xfrm>
            <a:off x="8060925" y="2508407"/>
            <a:ext cx="390618" cy="39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4" descr="Search in sidebar query">
            <a:extLst>
              <a:ext uri="{FF2B5EF4-FFF2-40B4-BE49-F238E27FC236}">
                <a16:creationId xmlns:a16="http://schemas.microsoft.com/office/drawing/2014/main" id="{2BA9E54E-4061-7103-CE4A-E2FD18350D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5E0C9EA6-88D3-6BFF-79F7-C59802DD46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48351" y="4232684"/>
            <a:ext cx="400097" cy="400097"/>
          </a:xfrm>
          <a:prstGeom prst="rect">
            <a:avLst/>
          </a:prstGeom>
        </p:spPr>
      </p:pic>
      <p:pic>
        <p:nvPicPr>
          <p:cNvPr id="12" name="Picture 11" descr="A black and white sign&#10;&#10;Description automatically generated with medium confidence">
            <a:extLst>
              <a:ext uri="{FF2B5EF4-FFF2-40B4-BE49-F238E27FC236}">
                <a16:creationId xmlns:a16="http://schemas.microsoft.com/office/drawing/2014/main" id="{A17D83C1-275C-39F8-D5FD-1FAA67A8CE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418" y="3755326"/>
            <a:ext cx="663912" cy="477358"/>
          </a:xfrm>
          <a:prstGeom prst="rect">
            <a:avLst/>
          </a:prstGeom>
        </p:spPr>
      </p:pic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FC129968-49BD-B422-2515-DB77C26685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3748">
            <a:off x="1997953" y="2930051"/>
            <a:ext cx="1068705" cy="385763"/>
          </a:xfrm>
          <a:prstGeom prst="rect">
            <a:avLst/>
          </a:prstGeom>
        </p:spPr>
      </p:pic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9F9A200B-0CB4-018F-76F7-6DC93D2CFE6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2261">
            <a:off x="3373357" y="2771235"/>
            <a:ext cx="642938" cy="64293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D4851E-407F-8D38-CAE5-85A04C430DFC}"/>
              </a:ext>
            </a:extLst>
          </p:cNvPr>
          <p:cNvSpPr/>
          <p:nvPr/>
        </p:nvSpPr>
        <p:spPr>
          <a:xfrm>
            <a:off x="2118632" y="5000625"/>
            <a:ext cx="2502354" cy="129669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 descr="Logo&#10;&#10;Description automatically generated with medium confidence">
            <a:extLst>
              <a:ext uri="{FF2B5EF4-FFF2-40B4-BE49-F238E27FC236}">
                <a16:creationId xmlns:a16="http://schemas.microsoft.com/office/drawing/2014/main" id="{0EC185F6-D39F-9C85-D3BD-008BDDD9280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9838">
            <a:off x="2000907" y="4652708"/>
            <a:ext cx="1108710" cy="371475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46442869-9C87-61DB-E5E8-34619303C40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9119">
            <a:off x="3108064" y="4669973"/>
            <a:ext cx="960120" cy="4286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D90C1C8-B446-7F97-61A9-A1F26004FD36}"/>
              </a:ext>
            </a:extLst>
          </p:cNvPr>
          <p:cNvSpPr/>
          <p:nvPr/>
        </p:nvSpPr>
        <p:spPr>
          <a:xfrm>
            <a:off x="8185354" y="5182886"/>
            <a:ext cx="685142" cy="39459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A79F015C-9A6C-DBC7-62AC-F4CAFBAD70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060" y="4978576"/>
            <a:ext cx="1068705" cy="385763"/>
          </a:xfrm>
          <a:prstGeom prst="rect">
            <a:avLst/>
          </a:prstGeom>
        </p:spPr>
      </p:pic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1CABF14C-C9BF-7DD6-B752-02F2A276021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9792">
            <a:off x="9118017" y="4210164"/>
            <a:ext cx="642938" cy="642938"/>
          </a:xfrm>
          <a:prstGeom prst="rect">
            <a:avLst/>
          </a:prstGeom>
        </p:spPr>
      </p:pic>
      <p:pic>
        <p:nvPicPr>
          <p:cNvPr id="21" name="Picture 20" descr="A black and white sign&#10;&#10;Description automatically generated with medium confidence">
            <a:extLst>
              <a:ext uri="{FF2B5EF4-FFF2-40B4-BE49-F238E27FC236}">
                <a16:creationId xmlns:a16="http://schemas.microsoft.com/office/drawing/2014/main" id="{070B69AF-E982-31A1-5442-9473319115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321" y="5111856"/>
            <a:ext cx="663912" cy="477358"/>
          </a:xfrm>
          <a:prstGeom prst="rect">
            <a:avLst/>
          </a:prstGeom>
        </p:spPr>
      </p:pic>
      <p:pic>
        <p:nvPicPr>
          <p:cNvPr id="22" name="Picture 21" descr="Logo&#10;&#10;Description automatically generated with medium confidence">
            <a:extLst>
              <a:ext uri="{FF2B5EF4-FFF2-40B4-BE49-F238E27FC236}">
                <a16:creationId xmlns:a16="http://schemas.microsoft.com/office/drawing/2014/main" id="{15C4C6D7-EF30-03E3-C839-922986F0098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7861">
            <a:off x="7425798" y="5916684"/>
            <a:ext cx="1108710" cy="371475"/>
          </a:xfrm>
          <a:prstGeom prst="rect">
            <a:avLst/>
          </a:prstGeom>
        </p:spPr>
      </p:pic>
      <p:pic>
        <p:nvPicPr>
          <p:cNvPr id="23" name="Picture 22" descr="Text&#10;&#10;Description automatically generated">
            <a:extLst>
              <a:ext uri="{FF2B5EF4-FFF2-40B4-BE49-F238E27FC236}">
                <a16:creationId xmlns:a16="http://schemas.microsoft.com/office/drawing/2014/main" id="{764C9E02-13AF-20E9-98A3-BA7602C71C2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18307">
            <a:off x="8654754" y="5931546"/>
            <a:ext cx="960120" cy="42862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672263C-CB3F-D723-239C-5311A8C06EF8}"/>
              </a:ext>
            </a:extLst>
          </p:cNvPr>
          <p:cNvGrpSpPr/>
          <p:nvPr/>
        </p:nvGrpSpPr>
        <p:grpSpPr>
          <a:xfrm>
            <a:off x="1924374" y="5303498"/>
            <a:ext cx="2557179" cy="1236416"/>
            <a:chOff x="7732316" y="88386"/>
            <a:chExt cx="2557179" cy="1236416"/>
          </a:xfrm>
        </p:grpSpPr>
        <p:pic>
          <p:nvPicPr>
            <p:cNvPr id="4" name="Content Placeholder 4">
              <a:extLst>
                <a:ext uri="{FF2B5EF4-FFF2-40B4-BE49-F238E27FC236}">
                  <a16:creationId xmlns:a16="http://schemas.microsoft.com/office/drawing/2014/main" id="{BC82CF52-25CE-12AE-337A-6C91BC3A9A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-1" t="72511" r="65507"/>
            <a:stretch/>
          </p:blipFill>
          <p:spPr>
            <a:xfrm>
              <a:off x="7732316" y="88386"/>
              <a:ext cx="2557179" cy="1236416"/>
            </a:xfrm>
            <a:prstGeom prst="rect">
              <a:avLst/>
            </a:prstGeom>
          </p:spPr>
        </p:pic>
        <p:pic>
          <p:nvPicPr>
            <p:cNvPr id="6" name="Content Placeholder 5">
              <a:extLst>
                <a:ext uri="{FF2B5EF4-FFF2-40B4-BE49-F238E27FC236}">
                  <a16:creationId xmlns:a16="http://schemas.microsoft.com/office/drawing/2014/main" id="{1CB51245-C07C-A2D7-99CD-EEA3879905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5456"/>
            <a:stretch/>
          </p:blipFill>
          <p:spPr>
            <a:xfrm>
              <a:off x="7895601" y="896201"/>
              <a:ext cx="820397" cy="32599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142792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75DEC-21B7-DADC-C757-2F666B202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07" y="294241"/>
            <a:ext cx="7338202" cy="1325563"/>
          </a:xfrm>
        </p:spPr>
        <p:txBody>
          <a:bodyPr>
            <a:normAutofit/>
          </a:bodyPr>
          <a:lstStyle/>
          <a:p>
            <a:r>
              <a:rPr lang="nl-BE" sz="4000" b="1" dirty="0" err="1">
                <a:latin typeface="Corbel" panose="020B0503020204020204" pitchFamily="34" charset="0"/>
              </a:rPr>
              <a:t>ManGO</a:t>
            </a:r>
            <a:r>
              <a:rPr lang="nl-BE" sz="4000" b="1" dirty="0">
                <a:latin typeface="Corbel" panose="020B0503020204020204" pitchFamily="34" charset="0"/>
              </a:rPr>
              <a:t>, file transfer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76FB3A9-F74B-4471-E862-A811FEBB00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42209" y="70210"/>
            <a:ext cx="4601728" cy="27918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5139B27-A55A-4BA0-D434-3BBA0BCEF116}"/>
              </a:ext>
            </a:extLst>
          </p:cNvPr>
          <p:cNvSpPr/>
          <p:nvPr/>
        </p:nvSpPr>
        <p:spPr>
          <a:xfrm>
            <a:off x="7428882" y="1985603"/>
            <a:ext cx="1690404" cy="1011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191D50-C2F4-139C-F090-39C2F5BF68D8}"/>
              </a:ext>
            </a:extLst>
          </p:cNvPr>
          <p:cNvSpPr/>
          <p:nvPr/>
        </p:nvSpPr>
        <p:spPr>
          <a:xfrm>
            <a:off x="9628384" y="114300"/>
            <a:ext cx="2464555" cy="2747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A96A68-DE2D-5FA3-8312-CDE27839D366}"/>
              </a:ext>
            </a:extLst>
          </p:cNvPr>
          <p:cNvSpPr/>
          <p:nvPr/>
        </p:nvSpPr>
        <p:spPr>
          <a:xfrm rot="19967412">
            <a:off x="8816627" y="1785618"/>
            <a:ext cx="1690404" cy="1011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EAF285-A3DC-E150-30AA-D50B897C66DC}"/>
              </a:ext>
            </a:extLst>
          </p:cNvPr>
          <p:cNvSpPr/>
          <p:nvPr/>
        </p:nvSpPr>
        <p:spPr>
          <a:xfrm rot="1757218">
            <a:off x="8732184" y="100409"/>
            <a:ext cx="1690404" cy="1011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10" name="ManGO_upload_HD1080_cut">
            <a:hlinkClick r:id="" action="ppaction://media"/>
            <a:extLst>
              <a:ext uri="{FF2B5EF4-FFF2-40B4-BE49-F238E27FC236}">
                <a16:creationId xmlns:a16="http://schemas.microsoft.com/office/drawing/2014/main" id="{BBC3D85B-4FC1-A014-758E-24F1DC29FF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4857" t="9428" r="4541" b="6131"/>
          <a:stretch/>
        </p:blipFill>
        <p:spPr>
          <a:xfrm>
            <a:off x="279919" y="2044109"/>
            <a:ext cx="8546841" cy="448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1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4A5AC-DBED-1C54-5E8E-0944A2024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92" y="244216"/>
            <a:ext cx="10515600" cy="1325563"/>
          </a:xfrm>
        </p:spPr>
        <p:txBody>
          <a:bodyPr/>
          <a:lstStyle/>
          <a:p>
            <a:r>
              <a:rPr lang="nl-BE" sz="3600" b="1" dirty="0" err="1">
                <a:latin typeface="Corbel" panose="020B0503020204020204" pitchFamily="34" charset="0"/>
              </a:rPr>
              <a:t>ManGO</a:t>
            </a:r>
            <a:r>
              <a:rPr lang="nl-BE" sz="3600" b="1" dirty="0">
                <a:latin typeface="Corbel" panose="020B0503020204020204" pitchFamily="34" charset="0"/>
              </a:rPr>
              <a:t> data management platform </a:t>
            </a:r>
            <a:r>
              <a:rPr lang="nl-BE" sz="3600" b="1" dirty="0" err="1">
                <a:latin typeface="Corbel" panose="020B0503020204020204" pitchFamily="34" charset="0"/>
              </a:rPr>
              <a:t>based</a:t>
            </a:r>
            <a:r>
              <a:rPr lang="nl-BE" sz="3600" b="1" dirty="0">
                <a:latin typeface="Corbel" panose="020B0503020204020204" pitchFamily="34" charset="0"/>
              </a:rPr>
              <a:t> in </a:t>
            </a:r>
            <a:r>
              <a:rPr lang="nl-BE" sz="3600" b="1" dirty="0" err="1">
                <a:latin typeface="Corbel" panose="020B0503020204020204" pitchFamily="34" charset="0"/>
              </a:rPr>
              <a:t>iRODS</a:t>
            </a:r>
            <a:endParaRPr lang="nl-BE" sz="3600" b="1" dirty="0">
              <a:latin typeface="Corbel" panose="020B05030202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5EFDA0-5A38-FA38-31E1-702838833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618" y="1710489"/>
            <a:ext cx="2893164" cy="6355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4B463-3528-ADFF-1A09-FD9CD05C4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1697" y="2427409"/>
            <a:ext cx="3173090" cy="40402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0" i="0" dirty="0">
                <a:effectLst/>
                <a:latin typeface="Helvetica" panose="020B0604020202020204" pitchFamily="34" charset="0"/>
              </a:rPr>
              <a:t>Integrated Rule-Oriented Data System (iRODS)</a:t>
            </a:r>
          </a:p>
          <a:p>
            <a:r>
              <a:rPr lang="en-US" sz="2200" b="0" i="0" dirty="0">
                <a:effectLst/>
                <a:latin typeface="Helvetica" panose="020B0604020202020204" pitchFamily="34" charset="0"/>
              </a:rPr>
              <a:t>open source data management software</a:t>
            </a:r>
          </a:p>
          <a:p>
            <a:r>
              <a:rPr lang="en-US" sz="2200" b="0" i="0" dirty="0">
                <a:effectLst/>
                <a:latin typeface="Helvetica" panose="020B0604020202020204" pitchFamily="34" charset="0"/>
              </a:rPr>
              <a:t>used by research, commercial, and governmental organizations worldwide.</a:t>
            </a:r>
            <a:endParaRPr lang="nl-BE" sz="2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CE7E5C-B49B-6F33-4AB6-4F46FFC11EA9}"/>
              </a:ext>
            </a:extLst>
          </p:cNvPr>
          <p:cNvSpPr txBox="1"/>
          <p:nvPr/>
        </p:nvSpPr>
        <p:spPr>
          <a:xfrm>
            <a:off x="141767" y="646761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dirty="0"/>
              <a:t>https://www.kuleuven.be/rdm/en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C45533-9AE1-8DE5-444D-4F47713E5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91" y="1568832"/>
            <a:ext cx="7947397" cy="4617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5980D7-ACA4-B7F4-697C-D4118744C6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090" t="30306"/>
          <a:stretch/>
        </p:blipFill>
        <p:spPr>
          <a:xfrm>
            <a:off x="11012821" y="0"/>
            <a:ext cx="1161195" cy="1203984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038B01-9820-37E9-572A-8F935BAEB35F}"/>
              </a:ext>
            </a:extLst>
          </p:cNvPr>
          <p:cNvSpPr txBox="1"/>
          <p:nvPr/>
        </p:nvSpPr>
        <p:spPr>
          <a:xfrm>
            <a:off x="10293971" y="1160028"/>
            <a:ext cx="1995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Ingrid Barcena Roig</a:t>
            </a:r>
          </a:p>
        </p:txBody>
      </p:sp>
    </p:spTree>
    <p:extLst>
      <p:ext uri="{BB962C8B-B14F-4D97-AF65-F5344CB8AC3E}">
        <p14:creationId xmlns:p14="http://schemas.microsoft.com/office/powerpoint/2010/main" val="2028661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86018-BD93-2006-05D0-1AFB0B705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72" y="365125"/>
            <a:ext cx="6339840" cy="1325563"/>
          </a:xfrm>
        </p:spPr>
        <p:txBody>
          <a:bodyPr>
            <a:normAutofit/>
          </a:bodyPr>
          <a:lstStyle/>
          <a:p>
            <a:r>
              <a:rPr lang="nl-BE" sz="3600" b="1" dirty="0" err="1">
                <a:latin typeface="Corbel" panose="020B0503020204020204" pitchFamily="34" charset="0"/>
              </a:rPr>
              <a:t>Alternative</a:t>
            </a:r>
            <a:r>
              <a:rPr lang="nl-BE" sz="3600" b="1" dirty="0">
                <a:latin typeface="Corbel" panose="020B0503020204020204" pitchFamily="34" charset="0"/>
              </a:rPr>
              <a:t> data transfer </a:t>
            </a:r>
            <a:r>
              <a:rPr lang="nl-BE" sz="3600" b="1" dirty="0" err="1">
                <a:latin typeface="Corbel" panose="020B0503020204020204" pitchFamily="34" charset="0"/>
              </a:rPr>
              <a:t>with</a:t>
            </a:r>
            <a:r>
              <a:rPr lang="nl-BE" sz="3600" b="1" dirty="0">
                <a:latin typeface="Corbel" panose="020B0503020204020204" pitchFamily="34" charset="0"/>
              </a:rPr>
              <a:t> Globus (files &gt;5GB)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5207EFA7-CA01-A55D-ECD0-4BC483B6B5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10659" y="2780013"/>
            <a:ext cx="5181600" cy="2813977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48C618-1225-C9BF-DE72-A123E686729D}"/>
              </a:ext>
            </a:extLst>
          </p:cNvPr>
          <p:cNvSpPr/>
          <p:nvPr/>
        </p:nvSpPr>
        <p:spPr>
          <a:xfrm>
            <a:off x="9675628" y="114300"/>
            <a:ext cx="2417311" cy="2747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72489B-4AF9-350A-2584-6B375BA1B8BC}"/>
              </a:ext>
            </a:extLst>
          </p:cNvPr>
          <p:cNvSpPr/>
          <p:nvPr/>
        </p:nvSpPr>
        <p:spPr>
          <a:xfrm>
            <a:off x="7428881" y="1985603"/>
            <a:ext cx="2740523" cy="1011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3D54767-E86B-82E0-5765-912A27EAF5AF}"/>
              </a:ext>
            </a:extLst>
          </p:cNvPr>
          <p:cNvGrpSpPr/>
          <p:nvPr/>
        </p:nvGrpSpPr>
        <p:grpSpPr>
          <a:xfrm>
            <a:off x="4459111" y="4018844"/>
            <a:ext cx="3510759" cy="2664471"/>
            <a:chOff x="4459111" y="4018844"/>
            <a:chExt cx="3510759" cy="266447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5AD5B6D-8976-0221-2C36-33E2DDECD005}"/>
                </a:ext>
              </a:extLst>
            </p:cNvPr>
            <p:cNvSpPr/>
            <p:nvPr/>
          </p:nvSpPr>
          <p:spPr>
            <a:xfrm>
              <a:off x="4459111" y="4018844"/>
              <a:ext cx="3510759" cy="26644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68AA30-1597-6F15-59BA-647D3C309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59254" y="4086334"/>
              <a:ext cx="2940122" cy="2365021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F8712BB-3BE3-6EC8-EFA5-DFF1CC994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59" y="5644099"/>
            <a:ext cx="2192584" cy="974482"/>
          </a:xfrm>
          <a:prstGeom prst="rect">
            <a:avLst/>
          </a:prstGeom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B8450FF4-6F2D-C90D-C2DF-E478161868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42209" y="70210"/>
            <a:ext cx="4601728" cy="279186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BB18CAC-37A3-CB62-EA7F-9156A6FD1C10}"/>
              </a:ext>
            </a:extLst>
          </p:cNvPr>
          <p:cNvSpPr/>
          <p:nvPr/>
        </p:nvSpPr>
        <p:spPr>
          <a:xfrm>
            <a:off x="7428882" y="1985603"/>
            <a:ext cx="1690404" cy="1011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68CEA5-C573-F539-53D0-5AB6E6A5D906}"/>
              </a:ext>
            </a:extLst>
          </p:cNvPr>
          <p:cNvSpPr/>
          <p:nvPr/>
        </p:nvSpPr>
        <p:spPr>
          <a:xfrm>
            <a:off x="9628384" y="114300"/>
            <a:ext cx="2464555" cy="2747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8969F7-E0E8-0953-4D39-1D09FFD28510}"/>
              </a:ext>
            </a:extLst>
          </p:cNvPr>
          <p:cNvSpPr/>
          <p:nvPr/>
        </p:nvSpPr>
        <p:spPr>
          <a:xfrm rot="19967412">
            <a:off x="8816627" y="1785618"/>
            <a:ext cx="1690404" cy="1011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778EF7-5C5B-AD80-45B0-BA60931DA0B2}"/>
              </a:ext>
            </a:extLst>
          </p:cNvPr>
          <p:cNvSpPr/>
          <p:nvPr/>
        </p:nvSpPr>
        <p:spPr>
          <a:xfrm rot="1757218">
            <a:off x="8732184" y="100409"/>
            <a:ext cx="1690404" cy="1011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498AC0-7DE8-9734-5CE4-4DDA792261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69870" y="2862072"/>
            <a:ext cx="4174067" cy="3179954"/>
          </a:xfrm>
        </p:spPr>
        <p:txBody>
          <a:bodyPr>
            <a:normAutofit/>
          </a:bodyPr>
          <a:lstStyle/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museosans"/>
              </a:rPr>
              <a:t>Globus provides a secure, unified interface to your research data. Use Globus to 'fire and forget' high-performance data transfers between systems within and across organizations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4104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D6ED2AEBFB6B49A44867A9CB13E50C" ma:contentTypeVersion="10" ma:contentTypeDescription="Create a new document." ma:contentTypeScope="" ma:versionID="d4dc373555cbce8227f25037d92c7959">
  <xsd:schema xmlns:xsd="http://www.w3.org/2001/XMLSchema" xmlns:xs="http://www.w3.org/2001/XMLSchema" xmlns:p="http://schemas.microsoft.com/office/2006/metadata/properties" xmlns:ns2="40ea41a1-1a64-4254-b89d-f57f52f18239" xmlns:ns3="7f0f6dc3-8911-43bf-9acc-724b3ec9b709" targetNamespace="http://schemas.microsoft.com/office/2006/metadata/properties" ma:root="true" ma:fieldsID="babb27c27b98f5df42ed49cb62ed5c3e" ns2:_="" ns3:_="">
    <xsd:import namespace="40ea41a1-1a64-4254-b89d-f57f52f18239"/>
    <xsd:import namespace="7f0f6dc3-8911-43bf-9acc-724b3ec9b7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ea41a1-1a64-4254-b89d-f57f52f182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8b6fc0cd-01fe-45a4-a6f7-42bcc5426b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0f6dc3-8911-43bf-9acc-724b3ec9b70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63f6bf7f-74cb-47b6-be14-4aea2f4e2509}" ma:internalName="TaxCatchAll" ma:showField="CatchAllData" ma:web="7f0f6dc3-8911-43bf-9acc-724b3ec9b7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f0f6dc3-8911-43bf-9acc-724b3ec9b709" xsi:nil="true"/>
    <lcf76f155ced4ddcb4097134ff3c332f xmlns="40ea41a1-1a64-4254-b89d-f57f52f1823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3244F49-507E-4E77-A120-A8C7BEADD350}"/>
</file>

<file path=customXml/itemProps2.xml><?xml version="1.0" encoding="utf-8"?>
<ds:datastoreItem xmlns:ds="http://schemas.openxmlformats.org/officeDocument/2006/customXml" ds:itemID="{B0F9D272-DD0A-4172-BD18-52FEC87E03E6}"/>
</file>

<file path=customXml/itemProps3.xml><?xml version="1.0" encoding="utf-8"?>
<ds:datastoreItem xmlns:ds="http://schemas.openxmlformats.org/officeDocument/2006/customXml" ds:itemID="{1F302CD3-551A-4119-847F-17BB99433FF3}"/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734</Words>
  <Application>Microsoft Office PowerPoint</Application>
  <PresentationFormat>Widescreen</PresentationFormat>
  <Paragraphs>161</Paragraphs>
  <Slides>19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Avenir</vt:lpstr>
      <vt:lpstr>Calibri</vt:lpstr>
      <vt:lpstr>Calibri Light</vt:lpstr>
      <vt:lpstr>Corbel</vt:lpstr>
      <vt:lpstr>Dense</vt:lpstr>
      <vt:lpstr>Helvetica</vt:lpstr>
      <vt:lpstr>museosans</vt:lpstr>
      <vt:lpstr>Tw Cen MT</vt:lpstr>
      <vt:lpstr>Office Theme</vt:lpstr>
      <vt:lpstr>Flanders BioImaging –  Towards efficient centralized research data management and analysis  of bioimaging data</vt:lpstr>
      <vt:lpstr>PowerPoint Presentation</vt:lpstr>
      <vt:lpstr>As imaging consortium we aim to provide the best image data </vt:lpstr>
      <vt:lpstr>Research data management should combine efficiency and user-friendliness</vt:lpstr>
      <vt:lpstr>Collaboration and sharing data - computational resource is key</vt:lpstr>
      <vt:lpstr>How does this scheme translate to a use case</vt:lpstr>
      <vt:lpstr>ManGO, file transfer</vt:lpstr>
      <vt:lpstr>ManGO data management platform based in iRODS</vt:lpstr>
      <vt:lpstr>Alternative data transfer with Globus (files &gt;5GB)</vt:lpstr>
      <vt:lpstr>ManGO: data transfer, metadata schemes, automatic metadata extraction, search </vt:lpstr>
      <vt:lpstr>Analysis</vt:lpstr>
      <vt:lpstr>Different options are available from Open-OnDemand</vt:lpstr>
      <vt:lpstr>From the analysis to ManGO</vt:lpstr>
      <vt:lpstr>Publish to an institutional repository</vt:lpstr>
      <vt:lpstr>Local repository to publish research data</vt:lpstr>
      <vt:lpstr>The data journey through connected ideas/tiles FAIR by design</vt:lpstr>
      <vt:lpstr>If you want to see more</vt:lpstr>
      <vt:lpstr>What is next:  Learning from deep space communication for reproducible BioImaging and data analysis</vt:lpstr>
      <vt:lpstr>FLANDERS BIOIMAGING - LIAISE Leading Imaging Application Integrated Service Enablement  find me @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Tatiana Woller</dc:creator>
  <cp:lastModifiedBy>Geert Jan Bex</cp:lastModifiedBy>
  <cp:revision>39</cp:revision>
  <dcterms:created xsi:type="dcterms:W3CDTF">2023-05-02T11:34:55Z</dcterms:created>
  <dcterms:modified xsi:type="dcterms:W3CDTF">2023-10-24T13:24:50Z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0x010100ECD6ED2AEBFB6B49A44867A9CB13E50C</vt:lpwstr>
  </property>
</Properties>
</file>