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8.xml" ContentType="application/vnd.openxmlformats-officedocument.presentationml.notesSlide+xml"/>
  <Override PartName="/ppt/charts/chart5.xml" ContentType="application/vnd.openxmlformats-officedocument.drawingml.chart+xml"/>
  <Override PartName="/ppt/notesSlides/notesSlide9.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63" r:id="rId4"/>
    <p:sldId id="264" r:id="rId5"/>
    <p:sldId id="265" r:id="rId6"/>
    <p:sldId id="279" r:id="rId7"/>
    <p:sldId id="280" r:id="rId8"/>
    <p:sldId id="281" r:id="rId9"/>
    <p:sldId id="282" r:id="rId10"/>
    <p:sldId id="283" r:id="rId11"/>
    <p:sldId id="267" r:id="rId12"/>
    <p:sldId id="269" r:id="rId13"/>
    <p:sldId id="284" r:id="rId14"/>
    <p:sldId id="285" r:id="rId15"/>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202B"/>
    <a:srgbClr val="D434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3E255E-FB78-4EC4-81E6-0876C7DB6836}" v="38" dt="2022-06-18T16:46:11.3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321" autoAdjust="0"/>
  </p:normalViewPr>
  <p:slideViewPr>
    <p:cSldViewPr snapToGrid="0">
      <p:cViewPr varScale="1">
        <p:scale>
          <a:sx n="80" d="100"/>
          <a:sy n="80" d="100"/>
        </p:scale>
        <p:origin x="-342"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Benedikt%20Joos\Desktop\sasa-average\sas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Benedikt%20Joos\Desktop\sasa-average\sas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Benedikt%20Joos\Desktop\sasa-average\sas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Benedikt%20Joos\Desktop\sasa-average\sasa.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Benedikt%20Joos\Desktop\sasa.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Benedikt%20Joos\Desktop\PhD%20Thesis\Project_frank_deel2\Project_Frank_deel2_continued.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Benedikt%20Joos\Desktop\PhD%20Thesis\Project_frank_deel2\Project_Frank_deel2_continued.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Benedikt%20Joos\Desktop\PhD%20Thesis\Project_frank_deel2\Project_Frank_deel2_continued.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Benedikt%20Joos\Desktop\PhD%20Thesis\Project_frank_deel2\Project_Frank_deel2_continu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anisole</c:v>
          </c:tx>
          <c:spPr>
            <a:ln w="28575">
              <a:noFill/>
            </a:ln>
          </c:spPr>
          <c:marker>
            <c:symbol val="circle"/>
            <c:size val="4"/>
            <c:spPr>
              <a:solidFill>
                <a:schemeClr val="accent1"/>
              </a:solidFill>
              <a:ln>
                <a:solidFill>
                  <a:schemeClr val="accent1"/>
                </a:solidFill>
              </a:ln>
            </c:spPr>
          </c:marker>
          <c:xVal>
            <c:numRef>
              <c:f>E_solv!$A$4:$A$19</c:f>
              <c:numCache>
                <c:formatCode>General</c:formatCode>
                <c:ptCount val="16"/>
                <c:pt idx="0">
                  <c:v>3</c:v>
                </c:pt>
                <c:pt idx="1">
                  <c:v>4</c:v>
                </c:pt>
                <c:pt idx="2">
                  <c:v>5</c:v>
                </c:pt>
                <c:pt idx="3">
                  <c:v>6</c:v>
                </c:pt>
                <c:pt idx="4">
                  <c:v>7</c:v>
                </c:pt>
                <c:pt idx="5">
                  <c:v>8</c:v>
                </c:pt>
                <c:pt idx="6">
                  <c:v>9</c:v>
                </c:pt>
                <c:pt idx="7">
                  <c:v>10</c:v>
                </c:pt>
                <c:pt idx="8">
                  <c:v>15</c:v>
                </c:pt>
                <c:pt idx="9">
                  <c:v>20</c:v>
                </c:pt>
                <c:pt idx="10">
                  <c:v>40</c:v>
                </c:pt>
                <c:pt idx="11">
                  <c:v>50</c:v>
                </c:pt>
                <c:pt idx="12">
                  <c:v>60</c:v>
                </c:pt>
                <c:pt idx="13">
                  <c:v>80</c:v>
                </c:pt>
                <c:pt idx="14">
                  <c:v>100</c:v>
                </c:pt>
                <c:pt idx="15">
                  <c:v>200</c:v>
                </c:pt>
              </c:numCache>
            </c:numRef>
          </c:xVal>
          <c:yVal>
            <c:numRef>
              <c:f>E_solv!$F$4:$F$19</c:f>
              <c:numCache>
                <c:formatCode>General</c:formatCode>
                <c:ptCount val="16"/>
                <c:pt idx="0">
                  <c:v>8.25</c:v>
                </c:pt>
                <c:pt idx="1">
                  <c:v>12.25</c:v>
                </c:pt>
                <c:pt idx="2">
                  <c:v>15.8</c:v>
                </c:pt>
                <c:pt idx="3">
                  <c:v>19.760000000000002</c:v>
                </c:pt>
                <c:pt idx="4">
                  <c:v>23.46</c:v>
                </c:pt>
                <c:pt idx="5">
                  <c:v>27.04</c:v>
                </c:pt>
                <c:pt idx="6">
                  <c:v>30.88</c:v>
                </c:pt>
                <c:pt idx="7">
                  <c:v>35.28</c:v>
                </c:pt>
                <c:pt idx="8">
                  <c:v>54.1</c:v>
                </c:pt>
                <c:pt idx="9">
                  <c:v>72.63</c:v>
                </c:pt>
                <c:pt idx="10">
                  <c:v>145.43</c:v>
                </c:pt>
                <c:pt idx="11">
                  <c:v>183.12</c:v>
                </c:pt>
                <c:pt idx="12">
                  <c:v>205.98</c:v>
                </c:pt>
                <c:pt idx="13">
                  <c:v>276.13</c:v>
                </c:pt>
                <c:pt idx="14">
                  <c:v>352.42</c:v>
                </c:pt>
                <c:pt idx="15">
                  <c:v>662.12</c:v>
                </c:pt>
              </c:numCache>
            </c:numRef>
          </c:yVal>
          <c:smooth val="0"/>
          <c:extLst xmlns:c16r2="http://schemas.microsoft.com/office/drawing/2015/06/chart">
            <c:ext xmlns:c16="http://schemas.microsoft.com/office/drawing/2014/chart" uri="{C3380CC4-5D6E-409C-BE32-E72D297353CC}">
              <c16:uniqueId val="{00000000-5B9D-4D17-81BC-9CB664AC9C4F}"/>
            </c:ext>
          </c:extLst>
        </c:ser>
        <c:ser>
          <c:idx val="2"/>
          <c:order val="1"/>
          <c:spPr>
            <a:ln w="28575">
              <a:noFill/>
            </a:ln>
          </c:spPr>
          <c:marker>
            <c:symbol val="none"/>
          </c:marker>
          <c:trendline>
            <c:spPr>
              <a:ln w="3175">
                <a:solidFill>
                  <a:schemeClr val="accent1"/>
                </a:solidFill>
              </a:ln>
            </c:spPr>
            <c:trendlineType val="linear"/>
            <c:forward val="240"/>
            <c:dispRSqr val="0"/>
            <c:dispEq val="0"/>
          </c:trendline>
          <c:xVal>
            <c:numRef>
              <c:f>E_solv!$A$4:$A$11</c:f>
              <c:numCache>
                <c:formatCode>General</c:formatCode>
                <c:ptCount val="8"/>
                <c:pt idx="0">
                  <c:v>3</c:v>
                </c:pt>
                <c:pt idx="1">
                  <c:v>4</c:v>
                </c:pt>
                <c:pt idx="2">
                  <c:v>5</c:v>
                </c:pt>
                <c:pt idx="3">
                  <c:v>6</c:v>
                </c:pt>
                <c:pt idx="4">
                  <c:v>7</c:v>
                </c:pt>
                <c:pt idx="5">
                  <c:v>8</c:v>
                </c:pt>
                <c:pt idx="6">
                  <c:v>9</c:v>
                </c:pt>
                <c:pt idx="7">
                  <c:v>10</c:v>
                </c:pt>
              </c:numCache>
            </c:numRef>
          </c:xVal>
          <c:yVal>
            <c:numRef>
              <c:f>E_solv!$F$4:$F$11</c:f>
              <c:numCache>
                <c:formatCode>General</c:formatCode>
                <c:ptCount val="8"/>
                <c:pt idx="0">
                  <c:v>8.25</c:v>
                </c:pt>
                <c:pt idx="1">
                  <c:v>12.25</c:v>
                </c:pt>
                <c:pt idx="2">
                  <c:v>15.8</c:v>
                </c:pt>
                <c:pt idx="3">
                  <c:v>19.760000000000002</c:v>
                </c:pt>
                <c:pt idx="4">
                  <c:v>23.46</c:v>
                </c:pt>
                <c:pt idx="5">
                  <c:v>27.04</c:v>
                </c:pt>
                <c:pt idx="6">
                  <c:v>30.88</c:v>
                </c:pt>
                <c:pt idx="7">
                  <c:v>35.28</c:v>
                </c:pt>
              </c:numCache>
            </c:numRef>
          </c:yVal>
          <c:smooth val="0"/>
          <c:extLst xmlns:c16r2="http://schemas.microsoft.com/office/drawing/2015/06/chart">
            <c:ext xmlns:c16="http://schemas.microsoft.com/office/drawing/2014/chart" uri="{C3380CC4-5D6E-409C-BE32-E72D297353CC}">
              <c16:uniqueId val="{00000002-5B9D-4D17-81BC-9CB664AC9C4F}"/>
            </c:ext>
          </c:extLst>
        </c:ser>
        <c:dLbls>
          <c:showLegendKey val="0"/>
          <c:showVal val="0"/>
          <c:showCatName val="0"/>
          <c:showSerName val="0"/>
          <c:showPercent val="0"/>
          <c:showBubbleSize val="0"/>
        </c:dLbls>
        <c:axId val="188032512"/>
        <c:axId val="188034432"/>
      </c:scatterChart>
      <c:scatterChart>
        <c:scatterStyle val="lineMarker"/>
        <c:varyColors val="0"/>
        <c:ser>
          <c:idx val="3"/>
          <c:order val="2"/>
          <c:spPr>
            <a:ln w="28575">
              <a:noFill/>
            </a:ln>
          </c:spPr>
          <c:marker>
            <c:symbol val="none"/>
          </c:marker>
          <c:xVal>
            <c:numRef>
              <c:f>E_solv!$A$4:$A$11</c:f>
              <c:numCache>
                <c:formatCode>General</c:formatCode>
                <c:ptCount val="8"/>
                <c:pt idx="0">
                  <c:v>3</c:v>
                </c:pt>
                <c:pt idx="1">
                  <c:v>4</c:v>
                </c:pt>
                <c:pt idx="2">
                  <c:v>5</c:v>
                </c:pt>
                <c:pt idx="3">
                  <c:v>6</c:v>
                </c:pt>
                <c:pt idx="4">
                  <c:v>7</c:v>
                </c:pt>
                <c:pt idx="5">
                  <c:v>8</c:v>
                </c:pt>
                <c:pt idx="6">
                  <c:v>9</c:v>
                </c:pt>
                <c:pt idx="7">
                  <c:v>10</c:v>
                </c:pt>
              </c:numCache>
            </c:numRef>
          </c:xVal>
          <c:yVal>
            <c:numRef>
              <c:f>E_solv!$G$4:$G$11</c:f>
              <c:numCache>
                <c:formatCode>General</c:formatCode>
                <c:ptCount val="8"/>
                <c:pt idx="0">
                  <c:v>0.77</c:v>
                </c:pt>
                <c:pt idx="1">
                  <c:v>0.86</c:v>
                </c:pt>
                <c:pt idx="2">
                  <c:v>0.97</c:v>
                </c:pt>
                <c:pt idx="3">
                  <c:v>1.04</c:v>
                </c:pt>
                <c:pt idx="4">
                  <c:v>1.26</c:v>
                </c:pt>
                <c:pt idx="5">
                  <c:v>1.46</c:v>
                </c:pt>
                <c:pt idx="6">
                  <c:v>1.61</c:v>
                </c:pt>
                <c:pt idx="7">
                  <c:v>1.63</c:v>
                </c:pt>
              </c:numCache>
            </c:numRef>
          </c:yVal>
          <c:smooth val="0"/>
          <c:extLst xmlns:c16r2="http://schemas.microsoft.com/office/drawing/2015/06/chart">
            <c:ext xmlns:c16="http://schemas.microsoft.com/office/drawing/2014/chart" uri="{C3380CC4-5D6E-409C-BE32-E72D297353CC}">
              <c16:uniqueId val="{00000003-5B9D-4D17-81BC-9CB664AC9C4F}"/>
            </c:ext>
          </c:extLst>
        </c:ser>
        <c:dLbls>
          <c:showLegendKey val="0"/>
          <c:showVal val="0"/>
          <c:showCatName val="0"/>
          <c:showSerName val="0"/>
          <c:showPercent val="0"/>
          <c:showBubbleSize val="0"/>
        </c:dLbls>
        <c:axId val="188042624"/>
        <c:axId val="188040704"/>
      </c:scatterChart>
      <c:valAx>
        <c:axId val="188032512"/>
        <c:scaling>
          <c:orientation val="minMax"/>
          <c:max val="250"/>
          <c:min val="0"/>
        </c:scaling>
        <c:delete val="0"/>
        <c:axPos val="b"/>
        <c:title>
          <c:tx>
            <c:rich>
              <a:bodyPr/>
              <a:lstStyle/>
              <a:p>
                <a:pPr>
                  <a:defRPr sz="1400" b="0"/>
                </a:pPr>
                <a:r>
                  <a:rPr lang="nl-BE" sz="1400" b="0"/>
                  <a:t>Number of carbon atoms</a:t>
                </a:r>
              </a:p>
            </c:rich>
          </c:tx>
          <c:layout/>
          <c:overlay val="0"/>
        </c:title>
        <c:numFmt formatCode="General" sourceLinked="1"/>
        <c:majorTickMark val="in"/>
        <c:minorTickMark val="none"/>
        <c:tickLblPos val="nextTo"/>
        <c:spPr>
          <a:ln>
            <a:solidFill>
              <a:schemeClr val="tx1"/>
            </a:solidFill>
          </a:ln>
        </c:spPr>
        <c:txPr>
          <a:bodyPr/>
          <a:lstStyle/>
          <a:p>
            <a:pPr>
              <a:defRPr sz="1400"/>
            </a:pPr>
            <a:endParaRPr lang="nl-BE"/>
          </a:p>
        </c:txPr>
        <c:crossAx val="188034432"/>
        <c:crosses val="autoZero"/>
        <c:crossBetween val="midCat"/>
        <c:majorUnit val="50"/>
        <c:minorUnit val="10"/>
      </c:valAx>
      <c:valAx>
        <c:axId val="188034432"/>
        <c:scaling>
          <c:orientation val="minMax"/>
          <c:max val="900"/>
          <c:min val="0"/>
        </c:scaling>
        <c:delete val="0"/>
        <c:axPos val="l"/>
        <c:title>
          <c:tx>
            <c:rich>
              <a:bodyPr rot="-5400000" vert="horz"/>
              <a:lstStyle/>
              <a:p>
                <a:pPr>
                  <a:defRPr sz="1400" b="0"/>
                </a:pPr>
                <a:r>
                  <a:rPr lang="nl-BE" sz="1400" b="0" dirty="0"/>
                  <a:t>Solvation free energy </a:t>
                </a:r>
                <a:br>
                  <a:rPr lang="nl-BE" sz="1400" b="0" dirty="0"/>
                </a:br>
                <a:r>
                  <a:rPr lang="nl-BE" sz="1400" b="0" dirty="0"/>
                  <a:t>(</a:t>
                </a:r>
                <a:r>
                  <a:rPr lang="en-GB" sz="1400" b="0" i="0" u="none" strike="noStrike" baseline="0" dirty="0">
                    <a:effectLst/>
                  </a:rPr>
                  <a:t>kJ mol</a:t>
                </a:r>
                <a:r>
                  <a:rPr lang="en-GB" sz="1400" b="0" i="0" u="none" strike="noStrike" baseline="30000" dirty="0">
                    <a:effectLst/>
                  </a:rPr>
                  <a:t>-1</a:t>
                </a:r>
                <a:r>
                  <a:rPr lang="nl-BE" sz="1400" b="0" dirty="0"/>
                  <a:t>)</a:t>
                </a:r>
              </a:p>
            </c:rich>
          </c:tx>
          <c:layout/>
          <c:overlay val="0"/>
        </c:title>
        <c:numFmt formatCode="General" sourceLinked="1"/>
        <c:majorTickMark val="in"/>
        <c:minorTickMark val="none"/>
        <c:tickLblPos val="nextTo"/>
        <c:spPr>
          <a:ln>
            <a:solidFill>
              <a:schemeClr val="tx1"/>
            </a:solidFill>
          </a:ln>
        </c:spPr>
        <c:txPr>
          <a:bodyPr/>
          <a:lstStyle/>
          <a:p>
            <a:pPr>
              <a:defRPr sz="1400"/>
            </a:pPr>
            <a:endParaRPr lang="nl-BE"/>
          </a:p>
        </c:txPr>
        <c:crossAx val="188032512"/>
        <c:crosses val="autoZero"/>
        <c:crossBetween val="midCat"/>
        <c:majorUnit val="200"/>
        <c:minorUnit val="20"/>
      </c:valAx>
      <c:valAx>
        <c:axId val="188040704"/>
        <c:scaling>
          <c:orientation val="minMax"/>
          <c:max val="32.25"/>
          <c:min val="0"/>
        </c:scaling>
        <c:delete val="0"/>
        <c:axPos val="r"/>
        <c:title>
          <c:tx>
            <c:rich>
              <a:bodyPr rot="5400000" vert="horz"/>
              <a:lstStyle/>
              <a:p>
                <a:pPr>
                  <a:defRPr sz="1400" b="0">
                    <a:solidFill>
                      <a:schemeClr val="bg1"/>
                    </a:solidFill>
                  </a:defRPr>
                </a:pPr>
                <a:r>
                  <a:rPr lang="nl-BE" sz="1400" b="0" i="0" u="none" strike="noStrike" kern="1200" baseline="0">
                    <a:solidFill>
                      <a:schemeClr val="bg1"/>
                    </a:solidFill>
                    <a:latin typeface="+mn-lt"/>
                    <a:ea typeface="+mn-ea"/>
                    <a:cs typeface="+mn-cs"/>
                  </a:rPr>
                  <a:t>Integrated  NCI densit</a:t>
                </a:r>
                <a:r>
                  <a:rPr lang="nl-BE" sz="1400" b="0">
                    <a:solidFill>
                      <a:schemeClr val="bg1"/>
                    </a:solidFill>
                  </a:rPr>
                  <a:t>y</a:t>
                </a:r>
              </a:p>
            </c:rich>
          </c:tx>
          <c:layout/>
          <c:overlay val="0"/>
        </c:title>
        <c:numFmt formatCode="General" sourceLinked="1"/>
        <c:majorTickMark val="none"/>
        <c:minorTickMark val="none"/>
        <c:tickLblPos val="nextTo"/>
        <c:spPr>
          <a:ln>
            <a:solidFill>
              <a:schemeClr val="tx1"/>
            </a:solidFill>
          </a:ln>
        </c:spPr>
        <c:txPr>
          <a:bodyPr/>
          <a:lstStyle/>
          <a:p>
            <a:pPr>
              <a:defRPr sz="1400">
                <a:solidFill>
                  <a:schemeClr val="bg1"/>
                </a:solidFill>
              </a:defRPr>
            </a:pPr>
            <a:endParaRPr lang="nl-BE"/>
          </a:p>
        </c:txPr>
        <c:crossAx val="188042624"/>
        <c:crosses val="max"/>
        <c:crossBetween val="midCat"/>
        <c:majorUnit val="5"/>
        <c:minorUnit val="1"/>
      </c:valAx>
      <c:valAx>
        <c:axId val="188042624"/>
        <c:scaling>
          <c:orientation val="minMax"/>
          <c:max val="250"/>
          <c:min val="0"/>
        </c:scaling>
        <c:delete val="0"/>
        <c:axPos val="t"/>
        <c:numFmt formatCode="General" sourceLinked="1"/>
        <c:majorTickMark val="in"/>
        <c:minorTickMark val="none"/>
        <c:tickLblPos val="none"/>
        <c:spPr>
          <a:ln>
            <a:solidFill>
              <a:schemeClr val="tx1"/>
            </a:solidFill>
          </a:ln>
        </c:spPr>
        <c:crossAx val="188040704"/>
        <c:crosses val="max"/>
        <c:crossBetween val="midCat"/>
        <c:majorUnit val="50"/>
        <c:minorUnit val="10"/>
      </c:valAx>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Solvation free energy</c:v>
          </c:tx>
          <c:spPr>
            <a:ln w="28575">
              <a:noFill/>
            </a:ln>
          </c:spPr>
          <c:marker>
            <c:symbol val="circle"/>
            <c:size val="4"/>
            <c:spPr>
              <a:solidFill>
                <a:schemeClr val="tx1"/>
              </a:solidFill>
              <a:ln>
                <a:solidFill>
                  <a:schemeClr val="tx1"/>
                </a:solidFill>
              </a:ln>
            </c:spPr>
          </c:marker>
          <c:xVal>
            <c:numRef>
              <c:f>E_solv!$A$4:$A$19</c:f>
              <c:numCache>
                <c:formatCode>General</c:formatCode>
                <c:ptCount val="16"/>
                <c:pt idx="0">
                  <c:v>3</c:v>
                </c:pt>
                <c:pt idx="1">
                  <c:v>4</c:v>
                </c:pt>
                <c:pt idx="2">
                  <c:v>5</c:v>
                </c:pt>
                <c:pt idx="3">
                  <c:v>6</c:v>
                </c:pt>
                <c:pt idx="4">
                  <c:v>7</c:v>
                </c:pt>
                <c:pt idx="5">
                  <c:v>8</c:v>
                </c:pt>
                <c:pt idx="6">
                  <c:v>9</c:v>
                </c:pt>
                <c:pt idx="7">
                  <c:v>10</c:v>
                </c:pt>
                <c:pt idx="8">
                  <c:v>15</c:v>
                </c:pt>
                <c:pt idx="9">
                  <c:v>20</c:v>
                </c:pt>
                <c:pt idx="10">
                  <c:v>40</c:v>
                </c:pt>
                <c:pt idx="11">
                  <c:v>50</c:v>
                </c:pt>
                <c:pt idx="12">
                  <c:v>60</c:v>
                </c:pt>
                <c:pt idx="13">
                  <c:v>80</c:v>
                </c:pt>
                <c:pt idx="14">
                  <c:v>100</c:v>
                </c:pt>
                <c:pt idx="15">
                  <c:v>200</c:v>
                </c:pt>
              </c:numCache>
            </c:numRef>
          </c:xVal>
          <c:yVal>
            <c:numRef>
              <c:f>E_solv!$C$4:$C$19</c:f>
              <c:numCache>
                <c:formatCode>General</c:formatCode>
                <c:ptCount val="16"/>
                <c:pt idx="0">
                  <c:v>2.1800000000000002</c:v>
                </c:pt>
                <c:pt idx="1">
                  <c:v>4.1100000000000003</c:v>
                </c:pt>
                <c:pt idx="2">
                  <c:v>6.45</c:v>
                </c:pt>
                <c:pt idx="3">
                  <c:v>8.4700000000000006</c:v>
                </c:pt>
                <c:pt idx="4">
                  <c:v>10.56</c:v>
                </c:pt>
                <c:pt idx="5">
                  <c:v>12.66</c:v>
                </c:pt>
                <c:pt idx="6">
                  <c:v>14.06</c:v>
                </c:pt>
                <c:pt idx="7">
                  <c:v>16.64</c:v>
                </c:pt>
                <c:pt idx="8">
                  <c:v>26.38</c:v>
                </c:pt>
                <c:pt idx="9">
                  <c:v>36.82</c:v>
                </c:pt>
                <c:pt idx="10">
                  <c:v>72.760000000000005</c:v>
                </c:pt>
                <c:pt idx="11">
                  <c:v>87.68</c:v>
                </c:pt>
                <c:pt idx="12">
                  <c:v>106.91</c:v>
                </c:pt>
                <c:pt idx="13">
                  <c:v>128.18</c:v>
                </c:pt>
                <c:pt idx="14">
                  <c:v>149.37</c:v>
                </c:pt>
                <c:pt idx="15">
                  <c:v>266.83</c:v>
                </c:pt>
              </c:numCache>
            </c:numRef>
          </c:yVal>
          <c:smooth val="0"/>
          <c:extLst xmlns:c16r2="http://schemas.microsoft.com/office/drawing/2015/06/chart">
            <c:ext xmlns:c16="http://schemas.microsoft.com/office/drawing/2014/chart" uri="{C3380CC4-5D6E-409C-BE32-E72D297353CC}">
              <c16:uniqueId val="{00000000-CECC-420E-9476-7CD91E8AD721}"/>
            </c:ext>
          </c:extLst>
        </c:ser>
        <c:ser>
          <c:idx val="2"/>
          <c:order val="1"/>
          <c:spPr>
            <a:ln w="28575">
              <a:noFill/>
            </a:ln>
          </c:spPr>
          <c:marker>
            <c:symbol val="none"/>
          </c:marker>
          <c:trendline>
            <c:name>Linear prediction of solvation free energies</c:name>
            <c:spPr>
              <a:ln w="3175"/>
            </c:spPr>
            <c:trendlineType val="linear"/>
            <c:forward val="240"/>
            <c:dispRSqr val="0"/>
            <c:dispEq val="0"/>
          </c:trendline>
          <c:xVal>
            <c:numRef>
              <c:f>E_solv!$A$4:$A$11</c:f>
              <c:numCache>
                <c:formatCode>General</c:formatCode>
                <c:ptCount val="8"/>
                <c:pt idx="0">
                  <c:v>3</c:v>
                </c:pt>
                <c:pt idx="1">
                  <c:v>4</c:v>
                </c:pt>
                <c:pt idx="2">
                  <c:v>5</c:v>
                </c:pt>
                <c:pt idx="3">
                  <c:v>6</c:v>
                </c:pt>
                <c:pt idx="4">
                  <c:v>7</c:v>
                </c:pt>
                <c:pt idx="5">
                  <c:v>8</c:v>
                </c:pt>
                <c:pt idx="6">
                  <c:v>9</c:v>
                </c:pt>
                <c:pt idx="7">
                  <c:v>10</c:v>
                </c:pt>
              </c:numCache>
            </c:numRef>
          </c:xVal>
          <c:yVal>
            <c:numRef>
              <c:f>E_solv!$C$4:$C$11</c:f>
              <c:numCache>
                <c:formatCode>General</c:formatCode>
                <c:ptCount val="8"/>
                <c:pt idx="0">
                  <c:v>2.1800000000000002</c:v>
                </c:pt>
                <c:pt idx="1">
                  <c:v>4.1100000000000003</c:v>
                </c:pt>
                <c:pt idx="2">
                  <c:v>6.45</c:v>
                </c:pt>
                <c:pt idx="3">
                  <c:v>8.4700000000000006</c:v>
                </c:pt>
                <c:pt idx="4">
                  <c:v>10.56</c:v>
                </c:pt>
                <c:pt idx="5">
                  <c:v>12.66</c:v>
                </c:pt>
                <c:pt idx="6">
                  <c:v>14.06</c:v>
                </c:pt>
                <c:pt idx="7">
                  <c:v>16.64</c:v>
                </c:pt>
              </c:numCache>
            </c:numRef>
          </c:yVal>
          <c:smooth val="0"/>
          <c:extLst xmlns:c16r2="http://schemas.microsoft.com/office/drawing/2015/06/chart">
            <c:ext xmlns:c16="http://schemas.microsoft.com/office/drawing/2014/chart" uri="{C3380CC4-5D6E-409C-BE32-E72D297353CC}">
              <c16:uniqueId val="{00000002-CECC-420E-9476-7CD91E8AD721}"/>
            </c:ext>
          </c:extLst>
        </c:ser>
        <c:dLbls>
          <c:showLegendKey val="0"/>
          <c:showVal val="0"/>
          <c:showCatName val="0"/>
          <c:showSerName val="0"/>
          <c:showPercent val="0"/>
          <c:showBubbleSize val="0"/>
        </c:dLbls>
        <c:axId val="188079488"/>
        <c:axId val="188085760"/>
      </c:scatterChart>
      <c:scatterChart>
        <c:scatterStyle val="lineMarker"/>
        <c:varyColors val="0"/>
        <c:ser>
          <c:idx val="3"/>
          <c:order val="2"/>
          <c:spPr>
            <a:ln w="28575">
              <a:noFill/>
            </a:ln>
          </c:spPr>
          <c:marker>
            <c:symbol val="none"/>
          </c:marker>
          <c:xVal>
            <c:numRef>
              <c:f>E_solv!$A$4:$A$11</c:f>
              <c:numCache>
                <c:formatCode>General</c:formatCode>
                <c:ptCount val="8"/>
                <c:pt idx="0">
                  <c:v>3</c:v>
                </c:pt>
                <c:pt idx="1">
                  <c:v>4</c:v>
                </c:pt>
                <c:pt idx="2">
                  <c:v>5</c:v>
                </c:pt>
                <c:pt idx="3">
                  <c:v>6</c:v>
                </c:pt>
                <c:pt idx="4">
                  <c:v>7</c:v>
                </c:pt>
                <c:pt idx="5">
                  <c:v>8</c:v>
                </c:pt>
                <c:pt idx="6">
                  <c:v>9</c:v>
                </c:pt>
                <c:pt idx="7">
                  <c:v>10</c:v>
                </c:pt>
              </c:numCache>
            </c:numRef>
          </c:xVal>
          <c:yVal>
            <c:numRef>
              <c:f>E_solv!$D$4:$D$11</c:f>
              <c:numCache>
                <c:formatCode>General</c:formatCode>
                <c:ptCount val="8"/>
                <c:pt idx="0">
                  <c:v>0.41</c:v>
                </c:pt>
                <c:pt idx="1">
                  <c:v>0.62</c:v>
                </c:pt>
                <c:pt idx="2">
                  <c:v>0.64</c:v>
                </c:pt>
                <c:pt idx="3">
                  <c:v>0.82</c:v>
                </c:pt>
                <c:pt idx="4">
                  <c:v>0.86</c:v>
                </c:pt>
                <c:pt idx="5">
                  <c:v>0.94</c:v>
                </c:pt>
                <c:pt idx="6">
                  <c:v>1.0900000000000001</c:v>
                </c:pt>
                <c:pt idx="7">
                  <c:v>1.1599999999999999</c:v>
                </c:pt>
              </c:numCache>
            </c:numRef>
          </c:yVal>
          <c:smooth val="0"/>
          <c:extLst xmlns:c16r2="http://schemas.microsoft.com/office/drawing/2015/06/chart">
            <c:ext xmlns:c16="http://schemas.microsoft.com/office/drawing/2014/chart" uri="{C3380CC4-5D6E-409C-BE32-E72D297353CC}">
              <c16:uniqueId val="{00000003-CECC-420E-9476-7CD91E8AD721}"/>
            </c:ext>
          </c:extLst>
        </c:ser>
        <c:dLbls>
          <c:showLegendKey val="0"/>
          <c:showVal val="0"/>
          <c:showCatName val="0"/>
          <c:showSerName val="0"/>
          <c:showPercent val="0"/>
          <c:showBubbleSize val="0"/>
        </c:dLbls>
        <c:axId val="188421632"/>
        <c:axId val="188087680"/>
      </c:scatterChart>
      <c:valAx>
        <c:axId val="188079488"/>
        <c:scaling>
          <c:orientation val="minMax"/>
          <c:max val="250"/>
          <c:min val="0"/>
        </c:scaling>
        <c:delete val="0"/>
        <c:axPos val="b"/>
        <c:title>
          <c:tx>
            <c:rich>
              <a:bodyPr/>
              <a:lstStyle/>
              <a:p>
                <a:pPr>
                  <a:defRPr sz="1400" b="0"/>
                </a:pPr>
                <a:r>
                  <a:rPr lang="nl-BE" sz="1400" b="0"/>
                  <a:t>Number</a:t>
                </a:r>
                <a:r>
                  <a:rPr lang="nl-BE" sz="1400" b="0" baseline="0"/>
                  <a:t> of carbon atoms</a:t>
                </a:r>
                <a:endParaRPr lang="nl-BE" sz="1400" b="0"/>
              </a:p>
            </c:rich>
          </c:tx>
          <c:layout/>
          <c:overlay val="0"/>
        </c:title>
        <c:numFmt formatCode="General" sourceLinked="1"/>
        <c:majorTickMark val="in"/>
        <c:minorTickMark val="none"/>
        <c:tickLblPos val="nextTo"/>
        <c:spPr>
          <a:ln>
            <a:solidFill>
              <a:schemeClr val="tx1"/>
            </a:solidFill>
          </a:ln>
        </c:spPr>
        <c:txPr>
          <a:bodyPr/>
          <a:lstStyle/>
          <a:p>
            <a:pPr>
              <a:defRPr sz="1400"/>
            </a:pPr>
            <a:endParaRPr lang="nl-BE"/>
          </a:p>
        </c:txPr>
        <c:crossAx val="188085760"/>
        <c:crosses val="autoZero"/>
        <c:crossBetween val="midCat"/>
        <c:majorUnit val="50"/>
        <c:minorUnit val="10"/>
      </c:valAx>
      <c:valAx>
        <c:axId val="188085760"/>
        <c:scaling>
          <c:orientation val="minMax"/>
          <c:max val="500"/>
          <c:min val="0"/>
        </c:scaling>
        <c:delete val="0"/>
        <c:axPos val="l"/>
        <c:title>
          <c:tx>
            <c:rich>
              <a:bodyPr rot="-5400000" vert="horz"/>
              <a:lstStyle/>
              <a:p>
                <a:pPr>
                  <a:defRPr sz="1400" b="0"/>
                </a:pPr>
                <a:r>
                  <a:rPr lang="nl-BE" sz="1400" b="0" dirty="0"/>
                  <a:t>Solvation</a:t>
                </a:r>
                <a:r>
                  <a:rPr lang="nl-BE" sz="1400" b="0" baseline="0" dirty="0"/>
                  <a:t> free e</a:t>
                </a:r>
                <a:r>
                  <a:rPr lang="nl-BE" sz="1400" b="0" dirty="0"/>
                  <a:t>nergy</a:t>
                </a:r>
                <a:r>
                  <a:rPr lang="nl-BE" sz="1400" b="0" baseline="0" dirty="0"/>
                  <a:t> </a:t>
                </a:r>
                <a:br>
                  <a:rPr lang="nl-BE" sz="1400" b="0" baseline="0" dirty="0"/>
                </a:br>
                <a:r>
                  <a:rPr lang="nl-BE" sz="1400" b="0" baseline="0" dirty="0"/>
                  <a:t>(</a:t>
                </a:r>
                <a:r>
                  <a:rPr lang="en-GB" sz="1400" b="0" i="0" u="none" strike="noStrike" baseline="0" dirty="0">
                    <a:effectLst/>
                  </a:rPr>
                  <a:t>kJ mol</a:t>
                </a:r>
                <a:r>
                  <a:rPr lang="en-GB" sz="1400" b="0" i="0" u="none" strike="noStrike" baseline="30000" dirty="0">
                    <a:effectLst/>
                  </a:rPr>
                  <a:t>-1</a:t>
                </a:r>
                <a:r>
                  <a:rPr lang="nl-BE" sz="1400" b="0" baseline="0" dirty="0"/>
                  <a:t>)</a:t>
                </a:r>
                <a:endParaRPr lang="nl-BE" sz="1400" b="0" dirty="0"/>
              </a:p>
            </c:rich>
          </c:tx>
          <c:layout/>
          <c:overlay val="0"/>
        </c:title>
        <c:numFmt formatCode="General" sourceLinked="1"/>
        <c:majorTickMark val="in"/>
        <c:minorTickMark val="none"/>
        <c:tickLblPos val="nextTo"/>
        <c:spPr>
          <a:ln>
            <a:solidFill>
              <a:schemeClr val="tx1"/>
            </a:solidFill>
          </a:ln>
        </c:spPr>
        <c:txPr>
          <a:bodyPr/>
          <a:lstStyle/>
          <a:p>
            <a:pPr>
              <a:defRPr sz="1400"/>
            </a:pPr>
            <a:endParaRPr lang="nl-BE"/>
          </a:p>
        </c:txPr>
        <c:crossAx val="188079488"/>
        <c:crosses val="autoZero"/>
        <c:crossBetween val="midCat"/>
        <c:majorUnit val="100"/>
        <c:minorUnit val="10"/>
      </c:valAx>
      <c:valAx>
        <c:axId val="188087680"/>
        <c:scaling>
          <c:orientation val="minMax"/>
          <c:max val="24.8"/>
          <c:min val="0"/>
        </c:scaling>
        <c:delete val="0"/>
        <c:axPos val="r"/>
        <c:title>
          <c:tx>
            <c:rich>
              <a:bodyPr rot="5400000" vert="horz"/>
              <a:lstStyle/>
              <a:p>
                <a:pPr>
                  <a:defRPr sz="1400" b="0">
                    <a:solidFill>
                      <a:schemeClr val="bg1"/>
                    </a:solidFill>
                  </a:defRPr>
                </a:pPr>
                <a:r>
                  <a:rPr lang="nl-BE" sz="1400" b="0" i="0" u="none" strike="noStrike" kern="1200" baseline="0">
                    <a:solidFill>
                      <a:schemeClr val="bg1"/>
                    </a:solidFill>
                    <a:latin typeface="+mn-lt"/>
                    <a:ea typeface="+mn-ea"/>
                    <a:cs typeface="+mn-cs"/>
                  </a:rPr>
                  <a:t>Integrated  NCI densit</a:t>
                </a:r>
                <a:r>
                  <a:rPr lang="nl-BE" sz="1400" b="0" baseline="0">
                    <a:solidFill>
                      <a:schemeClr val="bg1"/>
                    </a:solidFill>
                  </a:rPr>
                  <a:t>y</a:t>
                </a:r>
                <a:endParaRPr lang="nl-BE" sz="1400" b="0">
                  <a:solidFill>
                    <a:schemeClr val="bg1"/>
                  </a:solidFill>
                </a:endParaRPr>
              </a:p>
            </c:rich>
          </c:tx>
          <c:layout/>
          <c:overlay val="0"/>
        </c:title>
        <c:numFmt formatCode="General" sourceLinked="1"/>
        <c:majorTickMark val="none"/>
        <c:minorTickMark val="none"/>
        <c:tickLblPos val="nextTo"/>
        <c:spPr>
          <a:ln>
            <a:solidFill>
              <a:schemeClr val="tx1"/>
            </a:solidFill>
          </a:ln>
        </c:spPr>
        <c:txPr>
          <a:bodyPr/>
          <a:lstStyle/>
          <a:p>
            <a:pPr>
              <a:defRPr sz="1400">
                <a:solidFill>
                  <a:schemeClr val="bg1"/>
                </a:solidFill>
              </a:defRPr>
            </a:pPr>
            <a:endParaRPr lang="nl-BE"/>
          </a:p>
        </c:txPr>
        <c:crossAx val="188421632"/>
        <c:crosses val="max"/>
        <c:crossBetween val="midCat"/>
        <c:majorUnit val="4"/>
        <c:minorUnit val="0.8"/>
      </c:valAx>
      <c:valAx>
        <c:axId val="188421632"/>
        <c:scaling>
          <c:orientation val="minMax"/>
          <c:max val="250"/>
          <c:min val="0"/>
        </c:scaling>
        <c:delete val="0"/>
        <c:axPos val="t"/>
        <c:numFmt formatCode="General" sourceLinked="1"/>
        <c:majorTickMark val="in"/>
        <c:minorTickMark val="none"/>
        <c:tickLblPos val="none"/>
        <c:spPr>
          <a:ln>
            <a:solidFill>
              <a:schemeClr val="tx1"/>
            </a:solidFill>
          </a:ln>
        </c:spPr>
        <c:crossAx val="188087680"/>
        <c:crosses val="max"/>
        <c:crossBetween val="midCat"/>
        <c:majorUnit val="50"/>
        <c:minorUnit val="10"/>
      </c:valAx>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anisole</c:v>
          </c:tx>
          <c:spPr>
            <a:ln w="28575">
              <a:noFill/>
            </a:ln>
          </c:spPr>
          <c:marker>
            <c:symbol val="circle"/>
            <c:size val="4"/>
            <c:spPr>
              <a:solidFill>
                <a:schemeClr val="accent1"/>
              </a:solidFill>
              <a:ln>
                <a:solidFill>
                  <a:schemeClr val="accent1"/>
                </a:solidFill>
              </a:ln>
            </c:spPr>
          </c:marker>
          <c:xVal>
            <c:numRef>
              <c:f>E_solv!$A$4:$A$19</c:f>
              <c:numCache>
                <c:formatCode>General</c:formatCode>
                <c:ptCount val="16"/>
                <c:pt idx="0">
                  <c:v>3</c:v>
                </c:pt>
                <c:pt idx="1">
                  <c:v>4</c:v>
                </c:pt>
                <c:pt idx="2">
                  <c:v>5</c:v>
                </c:pt>
                <c:pt idx="3">
                  <c:v>6</c:v>
                </c:pt>
                <c:pt idx="4">
                  <c:v>7</c:v>
                </c:pt>
                <c:pt idx="5">
                  <c:v>8</c:v>
                </c:pt>
                <c:pt idx="6">
                  <c:v>9</c:v>
                </c:pt>
                <c:pt idx="7">
                  <c:v>10</c:v>
                </c:pt>
                <c:pt idx="8">
                  <c:v>15</c:v>
                </c:pt>
                <c:pt idx="9">
                  <c:v>20</c:v>
                </c:pt>
                <c:pt idx="10">
                  <c:v>40</c:v>
                </c:pt>
                <c:pt idx="11">
                  <c:v>50</c:v>
                </c:pt>
                <c:pt idx="12">
                  <c:v>60</c:v>
                </c:pt>
                <c:pt idx="13">
                  <c:v>80</c:v>
                </c:pt>
                <c:pt idx="14">
                  <c:v>100</c:v>
                </c:pt>
                <c:pt idx="15">
                  <c:v>200</c:v>
                </c:pt>
              </c:numCache>
            </c:numRef>
          </c:xVal>
          <c:yVal>
            <c:numRef>
              <c:f>E_solv!$F$4:$F$19</c:f>
              <c:numCache>
                <c:formatCode>General</c:formatCode>
                <c:ptCount val="16"/>
                <c:pt idx="0">
                  <c:v>8.25</c:v>
                </c:pt>
                <c:pt idx="1">
                  <c:v>12.25</c:v>
                </c:pt>
                <c:pt idx="2">
                  <c:v>15.8</c:v>
                </c:pt>
                <c:pt idx="3">
                  <c:v>19.760000000000002</c:v>
                </c:pt>
                <c:pt idx="4">
                  <c:v>23.46</c:v>
                </c:pt>
                <c:pt idx="5">
                  <c:v>27.04</c:v>
                </c:pt>
                <c:pt idx="6">
                  <c:v>30.88</c:v>
                </c:pt>
                <c:pt idx="7">
                  <c:v>35.28</c:v>
                </c:pt>
                <c:pt idx="8">
                  <c:v>54.1</c:v>
                </c:pt>
                <c:pt idx="9">
                  <c:v>72.63</c:v>
                </c:pt>
                <c:pt idx="10">
                  <c:v>145.43</c:v>
                </c:pt>
                <c:pt idx="11">
                  <c:v>183.12</c:v>
                </c:pt>
                <c:pt idx="12">
                  <c:v>205.98</c:v>
                </c:pt>
                <c:pt idx="13">
                  <c:v>276.13</c:v>
                </c:pt>
                <c:pt idx="14">
                  <c:v>352.42</c:v>
                </c:pt>
                <c:pt idx="15">
                  <c:v>662.12</c:v>
                </c:pt>
              </c:numCache>
            </c:numRef>
          </c:yVal>
          <c:smooth val="0"/>
          <c:extLst xmlns:c16r2="http://schemas.microsoft.com/office/drawing/2015/06/chart">
            <c:ext xmlns:c16="http://schemas.microsoft.com/office/drawing/2014/chart" uri="{C3380CC4-5D6E-409C-BE32-E72D297353CC}">
              <c16:uniqueId val="{00000000-47C4-45EC-BDEF-D4234ABDD67E}"/>
            </c:ext>
          </c:extLst>
        </c:ser>
        <c:ser>
          <c:idx val="2"/>
          <c:order val="2"/>
          <c:spPr>
            <a:ln w="28575">
              <a:noFill/>
            </a:ln>
          </c:spPr>
          <c:marker>
            <c:symbol val="none"/>
          </c:marker>
          <c:trendline>
            <c:spPr>
              <a:ln w="3175">
                <a:solidFill>
                  <a:schemeClr val="accent1"/>
                </a:solidFill>
              </a:ln>
            </c:spPr>
            <c:trendlineType val="linear"/>
            <c:forward val="240"/>
            <c:dispRSqr val="0"/>
            <c:dispEq val="0"/>
          </c:trendline>
          <c:xVal>
            <c:numRef>
              <c:f>E_solv!$A$4:$A$11</c:f>
              <c:numCache>
                <c:formatCode>General</c:formatCode>
                <c:ptCount val="8"/>
                <c:pt idx="0">
                  <c:v>3</c:v>
                </c:pt>
                <c:pt idx="1">
                  <c:v>4</c:v>
                </c:pt>
                <c:pt idx="2">
                  <c:v>5</c:v>
                </c:pt>
                <c:pt idx="3">
                  <c:v>6</c:v>
                </c:pt>
                <c:pt idx="4">
                  <c:v>7</c:v>
                </c:pt>
                <c:pt idx="5">
                  <c:v>8</c:v>
                </c:pt>
                <c:pt idx="6">
                  <c:v>9</c:v>
                </c:pt>
                <c:pt idx="7">
                  <c:v>10</c:v>
                </c:pt>
              </c:numCache>
            </c:numRef>
          </c:xVal>
          <c:yVal>
            <c:numRef>
              <c:f>E_solv!$F$4:$F$11</c:f>
              <c:numCache>
                <c:formatCode>General</c:formatCode>
                <c:ptCount val="8"/>
                <c:pt idx="0">
                  <c:v>8.25</c:v>
                </c:pt>
                <c:pt idx="1">
                  <c:v>12.25</c:v>
                </c:pt>
                <c:pt idx="2">
                  <c:v>15.8</c:v>
                </c:pt>
                <c:pt idx="3">
                  <c:v>19.760000000000002</c:v>
                </c:pt>
                <c:pt idx="4">
                  <c:v>23.46</c:v>
                </c:pt>
                <c:pt idx="5">
                  <c:v>27.04</c:v>
                </c:pt>
                <c:pt idx="6">
                  <c:v>30.88</c:v>
                </c:pt>
                <c:pt idx="7">
                  <c:v>35.28</c:v>
                </c:pt>
              </c:numCache>
            </c:numRef>
          </c:yVal>
          <c:smooth val="0"/>
          <c:extLst xmlns:c16r2="http://schemas.microsoft.com/office/drawing/2015/06/chart">
            <c:ext xmlns:c16="http://schemas.microsoft.com/office/drawing/2014/chart" uri="{C3380CC4-5D6E-409C-BE32-E72D297353CC}">
              <c16:uniqueId val="{00000002-47C4-45EC-BDEF-D4234ABDD67E}"/>
            </c:ext>
          </c:extLst>
        </c:ser>
        <c:dLbls>
          <c:showLegendKey val="0"/>
          <c:showVal val="0"/>
          <c:showCatName val="0"/>
          <c:showSerName val="0"/>
          <c:showPercent val="0"/>
          <c:showBubbleSize val="0"/>
        </c:dLbls>
        <c:axId val="188472704"/>
        <c:axId val="188552704"/>
      </c:scatterChart>
      <c:scatterChart>
        <c:scatterStyle val="lineMarker"/>
        <c:varyColors val="0"/>
        <c:ser>
          <c:idx val="1"/>
          <c:order val="1"/>
          <c:tx>
            <c:v>anisole-nci</c:v>
          </c:tx>
          <c:spPr>
            <a:ln w="28575">
              <a:noFill/>
            </a:ln>
          </c:spPr>
          <c:marker>
            <c:symbol val="circle"/>
            <c:size val="4"/>
            <c:spPr>
              <a:noFill/>
              <a:ln>
                <a:solidFill>
                  <a:schemeClr val="accent1"/>
                </a:solidFill>
              </a:ln>
            </c:spPr>
          </c:marker>
          <c:xVal>
            <c:numRef>
              <c:f>E_solv!$A$4:$A$19</c:f>
              <c:numCache>
                <c:formatCode>General</c:formatCode>
                <c:ptCount val="16"/>
                <c:pt idx="0">
                  <c:v>3</c:v>
                </c:pt>
                <c:pt idx="1">
                  <c:v>4</c:v>
                </c:pt>
                <c:pt idx="2">
                  <c:v>5</c:v>
                </c:pt>
                <c:pt idx="3">
                  <c:v>6</c:v>
                </c:pt>
                <c:pt idx="4">
                  <c:v>7</c:v>
                </c:pt>
                <c:pt idx="5">
                  <c:v>8</c:v>
                </c:pt>
                <c:pt idx="6">
                  <c:v>9</c:v>
                </c:pt>
                <c:pt idx="7">
                  <c:v>10</c:v>
                </c:pt>
                <c:pt idx="8">
                  <c:v>15</c:v>
                </c:pt>
                <c:pt idx="9">
                  <c:v>20</c:v>
                </c:pt>
                <c:pt idx="10">
                  <c:v>40</c:v>
                </c:pt>
                <c:pt idx="11">
                  <c:v>50</c:v>
                </c:pt>
                <c:pt idx="12">
                  <c:v>60</c:v>
                </c:pt>
                <c:pt idx="13">
                  <c:v>80</c:v>
                </c:pt>
                <c:pt idx="14">
                  <c:v>100</c:v>
                </c:pt>
                <c:pt idx="15">
                  <c:v>200</c:v>
                </c:pt>
              </c:numCache>
            </c:numRef>
          </c:xVal>
          <c:yVal>
            <c:numRef>
              <c:f>E_solv!$G$4:$G$19</c:f>
              <c:numCache>
                <c:formatCode>General</c:formatCode>
                <c:ptCount val="16"/>
                <c:pt idx="0">
                  <c:v>0.77</c:v>
                </c:pt>
                <c:pt idx="1">
                  <c:v>0.86</c:v>
                </c:pt>
                <c:pt idx="2">
                  <c:v>0.97</c:v>
                </c:pt>
                <c:pt idx="3">
                  <c:v>1.04</c:v>
                </c:pt>
                <c:pt idx="4">
                  <c:v>1.26</c:v>
                </c:pt>
                <c:pt idx="5">
                  <c:v>1.46</c:v>
                </c:pt>
                <c:pt idx="6">
                  <c:v>1.61</c:v>
                </c:pt>
                <c:pt idx="7">
                  <c:v>1.63</c:v>
                </c:pt>
                <c:pt idx="8">
                  <c:v>2.38</c:v>
                </c:pt>
                <c:pt idx="9">
                  <c:v>3.1</c:v>
                </c:pt>
                <c:pt idx="10">
                  <c:v>6.12</c:v>
                </c:pt>
                <c:pt idx="11">
                  <c:v>7.41</c:v>
                </c:pt>
                <c:pt idx="12">
                  <c:v>8.3800000000000008</c:v>
                </c:pt>
                <c:pt idx="13">
                  <c:v>10.99</c:v>
                </c:pt>
                <c:pt idx="14">
                  <c:v>13.99</c:v>
                </c:pt>
                <c:pt idx="15">
                  <c:v>27.84</c:v>
                </c:pt>
              </c:numCache>
            </c:numRef>
          </c:yVal>
          <c:smooth val="0"/>
          <c:extLst xmlns:c16r2="http://schemas.microsoft.com/office/drawing/2015/06/chart">
            <c:ext xmlns:c16="http://schemas.microsoft.com/office/drawing/2014/chart" uri="{C3380CC4-5D6E-409C-BE32-E72D297353CC}">
              <c16:uniqueId val="{00000003-47C4-45EC-BDEF-D4234ABDD67E}"/>
            </c:ext>
          </c:extLst>
        </c:ser>
        <c:ser>
          <c:idx val="3"/>
          <c:order val="3"/>
          <c:spPr>
            <a:ln w="28575">
              <a:noFill/>
            </a:ln>
          </c:spPr>
          <c:marker>
            <c:symbol val="none"/>
          </c:marker>
          <c:trendline>
            <c:spPr>
              <a:ln w="3175">
                <a:solidFill>
                  <a:schemeClr val="accent1"/>
                </a:solidFill>
                <a:prstDash val="lgDash"/>
              </a:ln>
            </c:spPr>
            <c:trendlineType val="linear"/>
            <c:forward val="240"/>
            <c:dispRSqr val="0"/>
            <c:dispEq val="0"/>
          </c:trendline>
          <c:xVal>
            <c:numRef>
              <c:f>E_solv!$A$4:$A$11</c:f>
              <c:numCache>
                <c:formatCode>General</c:formatCode>
                <c:ptCount val="8"/>
                <c:pt idx="0">
                  <c:v>3</c:v>
                </c:pt>
                <c:pt idx="1">
                  <c:v>4</c:v>
                </c:pt>
                <c:pt idx="2">
                  <c:v>5</c:v>
                </c:pt>
                <c:pt idx="3">
                  <c:v>6</c:v>
                </c:pt>
                <c:pt idx="4">
                  <c:v>7</c:v>
                </c:pt>
                <c:pt idx="5">
                  <c:v>8</c:v>
                </c:pt>
                <c:pt idx="6">
                  <c:v>9</c:v>
                </c:pt>
                <c:pt idx="7">
                  <c:v>10</c:v>
                </c:pt>
              </c:numCache>
            </c:numRef>
          </c:xVal>
          <c:yVal>
            <c:numRef>
              <c:f>E_solv!$G$4:$G$11</c:f>
              <c:numCache>
                <c:formatCode>General</c:formatCode>
                <c:ptCount val="8"/>
                <c:pt idx="0">
                  <c:v>0.77</c:v>
                </c:pt>
                <c:pt idx="1">
                  <c:v>0.86</c:v>
                </c:pt>
                <c:pt idx="2">
                  <c:v>0.97</c:v>
                </c:pt>
                <c:pt idx="3">
                  <c:v>1.04</c:v>
                </c:pt>
                <c:pt idx="4">
                  <c:v>1.26</c:v>
                </c:pt>
                <c:pt idx="5">
                  <c:v>1.46</c:v>
                </c:pt>
                <c:pt idx="6">
                  <c:v>1.61</c:v>
                </c:pt>
                <c:pt idx="7">
                  <c:v>1.63</c:v>
                </c:pt>
              </c:numCache>
            </c:numRef>
          </c:yVal>
          <c:smooth val="0"/>
          <c:extLst xmlns:c16r2="http://schemas.microsoft.com/office/drawing/2015/06/chart">
            <c:ext xmlns:c16="http://schemas.microsoft.com/office/drawing/2014/chart" uri="{C3380CC4-5D6E-409C-BE32-E72D297353CC}">
              <c16:uniqueId val="{00000005-47C4-45EC-BDEF-D4234ABDD67E}"/>
            </c:ext>
          </c:extLst>
        </c:ser>
        <c:dLbls>
          <c:showLegendKey val="0"/>
          <c:showVal val="0"/>
          <c:showCatName val="0"/>
          <c:showSerName val="0"/>
          <c:showPercent val="0"/>
          <c:showBubbleSize val="0"/>
        </c:dLbls>
        <c:axId val="188560896"/>
        <c:axId val="188554624"/>
      </c:scatterChart>
      <c:valAx>
        <c:axId val="188472704"/>
        <c:scaling>
          <c:orientation val="minMax"/>
          <c:max val="250"/>
          <c:min val="0"/>
        </c:scaling>
        <c:delete val="0"/>
        <c:axPos val="b"/>
        <c:title>
          <c:tx>
            <c:rich>
              <a:bodyPr/>
              <a:lstStyle/>
              <a:p>
                <a:pPr>
                  <a:defRPr sz="1400" b="0"/>
                </a:pPr>
                <a:r>
                  <a:rPr lang="nl-BE" sz="1400" b="0"/>
                  <a:t>Number of carbon atoms</a:t>
                </a:r>
              </a:p>
            </c:rich>
          </c:tx>
          <c:layout/>
          <c:overlay val="0"/>
        </c:title>
        <c:numFmt formatCode="General" sourceLinked="1"/>
        <c:majorTickMark val="in"/>
        <c:minorTickMark val="none"/>
        <c:tickLblPos val="nextTo"/>
        <c:spPr>
          <a:ln>
            <a:solidFill>
              <a:schemeClr val="tx1"/>
            </a:solidFill>
          </a:ln>
        </c:spPr>
        <c:txPr>
          <a:bodyPr/>
          <a:lstStyle/>
          <a:p>
            <a:pPr>
              <a:defRPr sz="1400"/>
            </a:pPr>
            <a:endParaRPr lang="nl-BE"/>
          </a:p>
        </c:txPr>
        <c:crossAx val="188552704"/>
        <c:crosses val="autoZero"/>
        <c:crossBetween val="midCat"/>
        <c:majorUnit val="50"/>
        <c:minorUnit val="10"/>
      </c:valAx>
      <c:valAx>
        <c:axId val="188552704"/>
        <c:scaling>
          <c:orientation val="minMax"/>
          <c:max val="900"/>
          <c:min val="0"/>
        </c:scaling>
        <c:delete val="0"/>
        <c:axPos val="l"/>
        <c:title>
          <c:tx>
            <c:rich>
              <a:bodyPr rot="-5400000" vert="horz"/>
              <a:lstStyle/>
              <a:p>
                <a:pPr>
                  <a:defRPr sz="1400" b="0"/>
                </a:pPr>
                <a:r>
                  <a:rPr lang="nl-BE" sz="1400" b="0" dirty="0"/>
                  <a:t>Solvation free energy </a:t>
                </a:r>
                <a:br>
                  <a:rPr lang="nl-BE" sz="1400" b="0" dirty="0"/>
                </a:br>
                <a:r>
                  <a:rPr lang="nl-BE" sz="1400" b="0" dirty="0"/>
                  <a:t>(</a:t>
                </a:r>
                <a:r>
                  <a:rPr lang="en-GB" sz="1400" b="0" i="0" u="none" strike="noStrike" baseline="0" dirty="0">
                    <a:effectLst/>
                  </a:rPr>
                  <a:t>kJ mol</a:t>
                </a:r>
                <a:r>
                  <a:rPr lang="en-GB" sz="1400" b="0" i="0" u="none" strike="noStrike" baseline="30000" dirty="0">
                    <a:effectLst/>
                  </a:rPr>
                  <a:t>-1</a:t>
                </a:r>
                <a:r>
                  <a:rPr lang="nl-BE" sz="1400" b="0" dirty="0"/>
                  <a:t>)</a:t>
                </a:r>
              </a:p>
            </c:rich>
          </c:tx>
          <c:layout/>
          <c:overlay val="0"/>
        </c:title>
        <c:numFmt formatCode="General" sourceLinked="1"/>
        <c:majorTickMark val="in"/>
        <c:minorTickMark val="none"/>
        <c:tickLblPos val="nextTo"/>
        <c:spPr>
          <a:ln>
            <a:solidFill>
              <a:schemeClr val="tx1"/>
            </a:solidFill>
          </a:ln>
        </c:spPr>
        <c:txPr>
          <a:bodyPr/>
          <a:lstStyle/>
          <a:p>
            <a:pPr>
              <a:defRPr sz="1400"/>
            </a:pPr>
            <a:endParaRPr lang="nl-BE"/>
          </a:p>
        </c:txPr>
        <c:crossAx val="188472704"/>
        <c:crosses val="autoZero"/>
        <c:crossBetween val="midCat"/>
        <c:majorUnit val="200"/>
        <c:minorUnit val="20"/>
      </c:valAx>
      <c:valAx>
        <c:axId val="188554624"/>
        <c:scaling>
          <c:orientation val="minMax"/>
          <c:max val="32.25"/>
          <c:min val="0"/>
        </c:scaling>
        <c:delete val="0"/>
        <c:axPos val="r"/>
        <c:title>
          <c:tx>
            <c:rich>
              <a:bodyPr rot="5400000" vert="horz"/>
              <a:lstStyle/>
              <a:p>
                <a:pPr>
                  <a:defRPr sz="1400" b="0"/>
                </a:pPr>
                <a:r>
                  <a:rPr lang="nl-BE" sz="1400" b="0" i="0" u="none" strike="noStrike" kern="1200" baseline="0">
                    <a:solidFill>
                      <a:sysClr val="windowText" lastClr="000000"/>
                    </a:solidFill>
                    <a:latin typeface="+mn-lt"/>
                    <a:ea typeface="+mn-ea"/>
                    <a:cs typeface="+mn-cs"/>
                  </a:rPr>
                  <a:t>Integrated  NCI densit</a:t>
                </a:r>
                <a:r>
                  <a:rPr lang="nl-BE" sz="1400" b="0"/>
                  <a:t>y</a:t>
                </a:r>
              </a:p>
            </c:rich>
          </c:tx>
          <c:layout/>
          <c:overlay val="0"/>
        </c:title>
        <c:numFmt formatCode="General" sourceLinked="1"/>
        <c:majorTickMark val="in"/>
        <c:minorTickMark val="none"/>
        <c:tickLblPos val="nextTo"/>
        <c:spPr>
          <a:ln>
            <a:solidFill>
              <a:schemeClr val="tx1"/>
            </a:solidFill>
          </a:ln>
        </c:spPr>
        <c:txPr>
          <a:bodyPr/>
          <a:lstStyle/>
          <a:p>
            <a:pPr>
              <a:defRPr sz="1400"/>
            </a:pPr>
            <a:endParaRPr lang="nl-BE"/>
          </a:p>
        </c:txPr>
        <c:crossAx val="188560896"/>
        <c:crosses val="max"/>
        <c:crossBetween val="midCat"/>
        <c:majorUnit val="5"/>
        <c:minorUnit val="1"/>
      </c:valAx>
      <c:valAx>
        <c:axId val="188560896"/>
        <c:scaling>
          <c:orientation val="minMax"/>
          <c:max val="250"/>
          <c:min val="0"/>
        </c:scaling>
        <c:delete val="0"/>
        <c:axPos val="t"/>
        <c:numFmt formatCode="General" sourceLinked="1"/>
        <c:majorTickMark val="in"/>
        <c:minorTickMark val="none"/>
        <c:tickLblPos val="none"/>
        <c:spPr>
          <a:ln>
            <a:solidFill>
              <a:schemeClr val="tx1"/>
            </a:solidFill>
          </a:ln>
        </c:spPr>
        <c:crossAx val="188554624"/>
        <c:crosses val="max"/>
        <c:crossBetween val="midCat"/>
        <c:majorUnit val="50"/>
        <c:minorUnit val="10"/>
      </c:valAx>
    </c:plotArea>
    <c:plotVisOnly val="1"/>
    <c:dispBlanksAs val="gap"/>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Solvation free energy</c:v>
          </c:tx>
          <c:spPr>
            <a:ln w="28575">
              <a:noFill/>
            </a:ln>
          </c:spPr>
          <c:marker>
            <c:symbol val="circle"/>
            <c:size val="4"/>
            <c:spPr>
              <a:solidFill>
                <a:schemeClr val="tx1"/>
              </a:solidFill>
              <a:ln>
                <a:solidFill>
                  <a:schemeClr val="tx1"/>
                </a:solidFill>
              </a:ln>
            </c:spPr>
          </c:marker>
          <c:xVal>
            <c:numRef>
              <c:f>E_solv!$A$4:$A$19</c:f>
              <c:numCache>
                <c:formatCode>General</c:formatCode>
                <c:ptCount val="16"/>
                <c:pt idx="0">
                  <c:v>3</c:v>
                </c:pt>
                <c:pt idx="1">
                  <c:v>4</c:v>
                </c:pt>
                <c:pt idx="2">
                  <c:v>5</c:v>
                </c:pt>
                <c:pt idx="3">
                  <c:v>6</c:v>
                </c:pt>
                <c:pt idx="4">
                  <c:v>7</c:v>
                </c:pt>
                <c:pt idx="5">
                  <c:v>8</c:v>
                </c:pt>
                <c:pt idx="6">
                  <c:v>9</c:v>
                </c:pt>
                <c:pt idx="7">
                  <c:v>10</c:v>
                </c:pt>
                <c:pt idx="8">
                  <c:v>15</c:v>
                </c:pt>
                <c:pt idx="9">
                  <c:v>20</c:v>
                </c:pt>
                <c:pt idx="10">
                  <c:v>40</c:v>
                </c:pt>
                <c:pt idx="11">
                  <c:v>50</c:v>
                </c:pt>
                <c:pt idx="12">
                  <c:v>60</c:v>
                </c:pt>
                <c:pt idx="13">
                  <c:v>80</c:v>
                </c:pt>
                <c:pt idx="14">
                  <c:v>100</c:v>
                </c:pt>
                <c:pt idx="15">
                  <c:v>200</c:v>
                </c:pt>
              </c:numCache>
            </c:numRef>
          </c:xVal>
          <c:yVal>
            <c:numRef>
              <c:f>E_solv!$C$4:$C$19</c:f>
              <c:numCache>
                <c:formatCode>General</c:formatCode>
                <c:ptCount val="16"/>
                <c:pt idx="0">
                  <c:v>2.1800000000000002</c:v>
                </c:pt>
                <c:pt idx="1">
                  <c:v>4.1100000000000003</c:v>
                </c:pt>
                <c:pt idx="2">
                  <c:v>6.45</c:v>
                </c:pt>
                <c:pt idx="3">
                  <c:v>8.4700000000000006</c:v>
                </c:pt>
                <c:pt idx="4">
                  <c:v>10.56</c:v>
                </c:pt>
                <c:pt idx="5">
                  <c:v>12.66</c:v>
                </c:pt>
                <c:pt idx="6">
                  <c:v>14.06</c:v>
                </c:pt>
                <c:pt idx="7">
                  <c:v>16.64</c:v>
                </c:pt>
                <c:pt idx="8">
                  <c:v>26.38</c:v>
                </c:pt>
                <c:pt idx="9">
                  <c:v>36.82</c:v>
                </c:pt>
                <c:pt idx="10">
                  <c:v>72.760000000000005</c:v>
                </c:pt>
                <c:pt idx="11">
                  <c:v>87.68</c:v>
                </c:pt>
                <c:pt idx="12">
                  <c:v>106.91</c:v>
                </c:pt>
                <c:pt idx="13">
                  <c:v>128.18</c:v>
                </c:pt>
                <c:pt idx="14">
                  <c:v>149.37</c:v>
                </c:pt>
                <c:pt idx="15">
                  <c:v>266.83</c:v>
                </c:pt>
              </c:numCache>
            </c:numRef>
          </c:yVal>
          <c:smooth val="0"/>
          <c:extLst xmlns:c16r2="http://schemas.microsoft.com/office/drawing/2015/06/chart">
            <c:ext xmlns:c16="http://schemas.microsoft.com/office/drawing/2014/chart" uri="{C3380CC4-5D6E-409C-BE32-E72D297353CC}">
              <c16:uniqueId val="{00000000-C8C0-4397-BEA1-E1E06A581CF5}"/>
            </c:ext>
          </c:extLst>
        </c:ser>
        <c:ser>
          <c:idx val="2"/>
          <c:order val="2"/>
          <c:spPr>
            <a:ln w="28575">
              <a:noFill/>
            </a:ln>
          </c:spPr>
          <c:marker>
            <c:symbol val="none"/>
          </c:marker>
          <c:trendline>
            <c:name>Linear prediction of solvation free energies</c:name>
            <c:spPr>
              <a:ln w="3175"/>
            </c:spPr>
            <c:trendlineType val="linear"/>
            <c:forward val="240"/>
            <c:dispRSqr val="0"/>
            <c:dispEq val="0"/>
          </c:trendline>
          <c:xVal>
            <c:numRef>
              <c:f>E_solv!$A$4:$A$11</c:f>
              <c:numCache>
                <c:formatCode>General</c:formatCode>
                <c:ptCount val="8"/>
                <c:pt idx="0">
                  <c:v>3</c:v>
                </c:pt>
                <c:pt idx="1">
                  <c:v>4</c:v>
                </c:pt>
                <c:pt idx="2">
                  <c:v>5</c:v>
                </c:pt>
                <c:pt idx="3">
                  <c:v>6</c:v>
                </c:pt>
                <c:pt idx="4">
                  <c:v>7</c:v>
                </c:pt>
                <c:pt idx="5">
                  <c:v>8</c:v>
                </c:pt>
                <c:pt idx="6">
                  <c:v>9</c:v>
                </c:pt>
                <c:pt idx="7">
                  <c:v>10</c:v>
                </c:pt>
              </c:numCache>
            </c:numRef>
          </c:xVal>
          <c:yVal>
            <c:numRef>
              <c:f>E_solv!$C$4:$C$11</c:f>
              <c:numCache>
                <c:formatCode>General</c:formatCode>
                <c:ptCount val="8"/>
                <c:pt idx="0">
                  <c:v>2.1800000000000002</c:v>
                </c:pt>
                <c:pt idx="1">
                  <c:v>4.1100000000000003</c:v>
                </c:pt>
                <c:pt idx="2">
                  <c:v>6.45</c:v>
                </c:pt>
                <c:pt idx="3">
                  <c:v>8.4700000000000006</c:v>
                </c:pt>
                <c:pt idx="4">
                  <c:v>10.56</c:v>
                </c:pt>
                <c:pt idx="5">
                  <c:v>12.66</c:v>
                </c:pt>
                <c:pt idx="6">
                  <c:v>14.06</c:v>
                </c:pt>
                <c:pt idx="7">
                  <c:v>16.64</c:v>
                </c:pt>
              </c:numCache>
            </c:numRef>
          </c:yVal>
          <c:smooth val="0"/>
          <c:extLst xmlns:c16r2="http://schemas.microsoft.com/office/drawing/2015/06/chart">
            <c:ext xmlns:c16="http://schemas.microsoft.com/office/drawing/2014/chart" uri="{C3380CC4-5D6E-409C-BE32-E72D297353CC}">
              <c16:uniqueId val="{00000002-C8C0-4397-BEA1-E1E06A581CF5}"/>
            </c:ext>
          </c:extLst>
        </c:ser>
        <c:dLbls>
          <c:showLegendKey val="0"/>
          <c:showVal val="0"/>
          <c:showCatName val="0"/>
          <c:showSerName val="0"/>
          <c:showPercent val="0"/>
          <c:showBubbleSize val="0"/>
        </c:dLbls>
        <c:axId val="188599680"/>
        <c:axId val="188605952"/>
      </c:scatterChart>
      <c:scatterChart>
        <c:scatterStyle val="lineMarker"/>
        <c:varyColors val="0"/>
        <c:ser>
          <c:idx val="1"/>
          <c:order val="1"/>
          <c:tx>
            <c:v>NCI density</c:v>
          </c:tx>
          <c:spPr>
            <a:ln w="28575">
              <a:noFill/>
            </a:ln>
          </c:spPr>
          <c:marker>
            <c:symbol val="circle"/>
            <c:size val="4"/>
            <c:spPr>
              <a:noFill/>
              <a:ln>
                <a:solidFill>
                  <a:schemeClr val="tx1"/>
                </a:solidFill>
              </a:ln>
            </c:spPr>
          </c:marker>
          <c:xVal>
            <c:numRef>
              <c:f>E_solv!$A$4:$A$19</c:f>
              <c:numCache>
                <c:formatCode>General</c:formatCode>
                <c:ptCount val="16"/>
                <c:pt idx="0">
                  <c:v>3</c:v>
                </c:pt>
                <c:pt idx="1">
                  <c:v>4</c:v>
                </c:pt>
                <c:pt idx="2">
                  <c:v>5</c:v>
                </c:pt>
                <c:pt idx="3">
                  <c:v>6</c:v>
                </c:pt>
                <c:pt idx="4">
                  <c:v>7</c:v>
                </c:pt>
                <c:pt idx="5">
                  <c:v>8</c:v>
                </c:pt>
                <c:pt idx="6">
                  <c:v>9</c:v>
                </c:pt>
                <c:pt idx="7">
                  <c:v>10</c:v>
                </c:pt>
                <c:pt idx="8">
                  <c:v>15</c:v>
                </c:pt>
                <c:pt idx="9">
                  <c:v>20</c:v>
                </c:pt>
                <c:pt idx="10">
                  <c:v>40</c:v>
                </c:pt>
                <c:pt idx="11">
                  <c:v>50</c:v>
                </c:pt>
                <c:pt idx="12">
                  <c:v>60</c:v>
                </c:pt>
                <c:pt idx="13">
                  <c:v>80</c:v>
                </c:pt>
                <c:pt idx="14">
                  <c:v>100</c:v>
                </c:pt>
                <c:pt idx="15">
                  <c:v>200</c:v>
                </c:pt>
              </c:numCache>
            </c:numRef>
          </c:xVal>
          <c:yVal>
            <c:numRef>
              <c:f>E_solv!$D$4:$D$19</c:f>
              <c:numCache>
                <c:formatCode>General</c:formatCode>
                <c:ptCount val="16"/>
                <c:pt idx="0">
                  <c:v>0.41</c:v>
                </c:pt>
                <c:pt idx="1">
                  <c:v>0.62</c:v>
                </c:pt>
                <c:pt idx="2">
                  <c:v>0.64</c:v>
                </c:pt>
                <c:pt idx="3">
                  <c:v>0.82</c:v>
                </c:pt>
                <c:pt idx="4">
                  <c:v>0.86</c:v>
                </c:pt>
                <c:pt idx="5">
                  <c:v>0.94</c:v>
                </c:pt>
                <c:pt idx="6">
                  <c:v>1.0900000000000001</c:v>
                </c:pt>
                <c:pt idx="7">
                  <c:v>1.1599999999999999</c:v>
                </c:pt>
                <c:pt idx="8">
                  <c:v>1.67</c:v>
                </c:pt>
                <c:pt idx="9">
                  <c:v>2.25</c:v>
                </c:pt>
                <c:pt idx="10">
                  <c:v>3.95</c:v>
                </c:pt>
                <c:pt idx="11">
                  <c:v>5.18</c:v>
                </c:pt>
                <c:pt idx="12">
                  <c:v>5.98</c:v>
                </c:pt>
                <c:pt idx="13">
                  <c:v>6.46</c:v>
                </c:pt>
                <c:pt idx="14">
                  <c:v>6.9</c:v>
                </c:pt>
                <c:pt idx="15">
                  <c:v>9.18</c:v>
                </c:pt>
              </c:numCache>
            </c:numRef>
          </c:yVal>
          <c:smooth val="0"/>
          <c:extLst xmlns:c16r2="http://schemas.microsoft.com/office/drawing/2015/06/chart">
            <c:ext xmlns:c16="http://schemas.microsoft.com/office/drawing/2014/chart" uri="{C3380CC4-5D6E-409C-BE32-E72D297353CC}">
              <c16:uniqueId val="{00000003-C8C0-4397-BEA1-E1E06A581CF5}"/>
            </c:ext>
          </c:extLst>
        </c:ser>
        <c:ser>
          <c:idx val="3"/>
          <c:order val="3"/>
          <c:spPr>
            <a:ln w="28575">
              <a:noFill/>
            </a:ln>
          </c:spPr>
          <c:marker>
            <c:symbol val="none"/>
          </c:marker>
          <c:trendline>
            <c:name>Linear prediction of NCI densities</c:name>
            <c:spPr>
              <a:ln w="3175" cmpd="sng">
                <a:prstDash val="lgDash"/>
              </a:ln>
            </c:spPr>
            <c:trendlineType val="linear"/>
            <c:forward val="240"/>
            <c:dispRSqr val="0"/>
            <c:dispEq val="0"/>
          </c:trendline>
          <c:xVal>
            <c:numRef>
              <c:f>E_solv!$A$4:$A$11</c:f>
              <c:numCache>
                <c:formatCode>General</c:formatCode>
                <c:ptCount val="8"/>
                <c:pt idx="0">
                  <c:v>3</c:v>
                </c:pt>
                <c:pt idx="1">
                  <c:v>4</c:v>
                </c:pt>
                <c:pt idx="2">
                  <c:v>5</c:v>
                </c:pt>
                <c:pt idx="3">
                  <c:v>6</c:v>
                </c:pt>
                <c:pt idx="4">
                  <c:v>7</c:v>
                </c:pt>
                <c:pt idx="5">
                  <c:v>8</c:v>
                </c:pt>
                <c:pt idx="6">
                  <c:v>9</c:v>
                </c:pt>
                <c:pt idx="7">
                  <c:v>10</c:v>
                </c:pt>
              </c:numCache>
            </c:numRef>
          </c:xVal>
          <c:yVal>
            <c:numRef>
              <c:f>E_solv!$D$4:$D$11</c:f>
              <c:numCache>
                <c:formatCode>General</c:formatCode>
                <c:ptCount val="8"/>
                <c:pt idx="0">
                  <c:v>0.41</c:v>
                </c:pt>
                <c:pt idx="1">
                  <c:v>0.62</c:v>
                </c:pt>
                <c:pt idx="2">
                  <c:v>0.64</c:v>
                </c:pt>
                <c:pt idx="3">
                  <c:v>0.82</c:v>
                </c:pt>
                <c:pt idx="4">
                  <c:v>0.86</c:v>
                </c:pt>
                <c:pt idx="5">
                  <c:v>0.94</c:v>
                </c:pt>
                <c:pt idx="6">
                  <c:v>1.0900000000000001</c:v>
                </c:pt>
                <c:pt idx="7">
                  <c:v>1.1599999999999999</c:v>
                </c:pt>
              </c:numCache>
            </c:numRef>
          </c:yVal>
          <c:smooth val="0"/>
          <c:extLst xmlns:c16r2="http://schemas.microsoft.com/office/drawing/2015/06/chart">
            <c:ext xmlns:c16="http://schemas.microsoft.com/office/drawing/2014/chart" uri="{C3380CC4-5D6E-409C-BE32-E72D297353CC}">
              <c16:uniqueId val="{00000005-C8C0-4397-BEA1-E1E06A581CF5}"/>
            </c:ext>
          </c:extLst>
        </c:ser>
        <c:dLbls>
          <c:showLegendKey val="0"/>
          <c:showVal val="0"/>
          <c:showCatName val="0"/>
          <c:showSerName val="0"/>
          <c:showPercent val="0"/>
          <c:showBubbleSize val="0"/>
        </c:dLbls>
        <c:axId val="188634624"/>
        <c:axId val="188607872"/>
      </c:scatterChart>
      <c:valAx>
        <c:axId val="188599680"/>
        <c:scaling>
          <c:orientation val="minMax"/>
          <c:max val="250"/>
          <c:min val="0"/>
        </c:scaling>
        <c:delete val="0"/>
        <c:axPos val="b"/>
        <c:title>
          <c:tx>
            <c:rich>
              <a:bodyPr/>
              <a:lstStyle/>
              <a:p>
                <a:pPr>
                  <a:defRPr sz="1400" b="0"/>
                </a:pPr>
                <a:r>
                  <a:rPr lang="nl-BE" sz="1400" b="0"/>
                  <a:t>Number</a:t>
                </a:r>
                <a:r>
                  <a:rPr lang="nl-BE" sz="1400" b="0" baseline="0"/>
                  <a:t> of carbon atoms</a:t>
                </a:r>
                <a:endParaRPr lang="nl-BE" sz="1400" b="0"/>
              </a:p>
            </c:rich>
          </c:tx>
          <c:layout/>
          <c:overlay val="0"/>
        </c:title>
        <c:numFmt formatCode="General" sourceLinked="1"/>
        <c:majorTickMark val="in"/>
        <c:minorTickMark val="none"/>
        <c:tickLblPos val="nextTo"/>
        <c:spPr>
          <a:ln>
            <a:solidFill>
              <a:schemeClr val="tx1"/>
            </a:solidFill>
          </a:ln>
        </c:spPr>
        <c:txPr>
          <a:bodyPr/>
          <a:lstStyle/>
          <a:p>
            <a:pPr>
              <a:defRPr sz="1400"/>
            </a:pPr>
            <a:endParaRPr lang="nl-BE"/>
          </a:p>
        </c:txPr>
        <c:crossAx val="188605952"/>
        <c:crosses val="autoZero"/>
        <c:crossBetween val="midCat"/>
        <c:majorUnit val="50"/>
        <c:minorUnit val="10"/>
      </c:valAx>
      <c:valAx>
        <c:axId val="188605952"/>
        <c:scaling>
          <c:orientation val="minMax"/>
          <c:max val="500"/>
          <c:min val="0"/>
        </c:scaling>
        <c:delete val="0"/>
        <c:axPos val="l"/>
        <c:title>
          <c:tx>
            <c:rich>
              <a:bodyPr rot="-5400000" vert="horz"/>
              <a:lstStyle/>
              <a:p>
                <a:pPr>
                  <a:defRPr sz="1400" b="0"/>
                </a:pPr>
                <a:r>
                  <a:rPr lang="nl-BE" sz="1400" b="0" dirty="0"/>
                  <a:t>Solvation</a:t>
                </a:r>
                <a:r>
                  <a:rPr lang="nl-BE" sz="1400" b="0" baseline="0" dirty="0"/>
                  <a:t> free e</a:t>
                </a:r>
                <a:r>
                  <a:rPr lang="nl-BE" sz="1400" b="0" dirty="0"/>
                  <a:t>nergy</a:t>
                </a:r>
                <a:r>
                  <a:rPr lang="nl-BE" sz="1400" b="0" baseline="0" dirty="0"/>
                  <a:t> </a:t>
                </a:r>
                <a:br>
                  <a:rPr lang="nl-BE" sz="1400" b="0" baseline="0" dirty="0"/>
                </a:br>
                <a:r>
                  <a:rPr lang="nl-BE" sz="1400" b="0" baseline="0" dirty="0"/>
                  <a:t>(</a:t>
                </a:r>
                <a:r>
                  <a:rPr lang="en-GB" sz="1400" b="0" i="0" u="none" strike="noStrike" baseline="0" dirty="0">
                    <a:effectLst/>
                  </a:rPr>
                  <a:t>kJ mol</a:t>
                </a:r>
                <a:r>
                  <a:rPr lang="en-GB" sz="1400" b="0" i="0" u="none" strike="noStrike" baseline="30000" dirty="0">
                    <a:effectLst/>
                  </a:rPr>
                  <a:t>-1</a:t>
                </a:r>
                <a:r>
                  <a:rPr lang="nl-BE" sz="1400" b="0" baseline="0" dirty="0"/>
                  <a:t>)</a:t>
                </a:r>
                <a:endParaRPr lang="nl-BE" sz="1400" b="0" dirty="0"/>
              </a:p>
            </c:rich>
          </c:tx>
          <c:layout/>
          <c:overlay val="0"/>
        </c:title>
        <c:numFmt formatCode="General" sourceLinked="1"/>
        <c:majorTickMark val="in"/>
        <c:minorTickMark val="none"/>
        <c:tickLblPos val="nextTo"/>
        <c:spPr>
          <a:ln>
            <a:solidFill>
              <a:schemeClr val="tx1"/>
            </a:solidFill>
          </a:ln>
        </c:spPr>
        <c:txPr>
          <a:bodyPr/>
          <a:lstStyle/>
          <a:p>
            <a:pPr>
              <a:defRPr sz="1400"/>
            </a:pPr>
            <a:endParaRPr lang="nl-BE"/>
          </a:p>
        </c:txPr>
        <c:crossAx val="188599680"/>
        <c:crosses val="autoZero"/>
        <c:crossBetween val="midCat"/>
        <c:majorUnit val="100"/>
        <c:minorUnit val="10"/>
      </c:valAx>
      <c:valAx>
        <c:axId val="188607872"/>
        <c:scaling>
          <c:orientation val="minMax"/>
          <c:max val="24.8"/>
          <c:min val="0"/>
        </c:scaling>
        <c:delete val="0"/>
        <c:axPos val="r"/>
        <c:title>
          <c:tx>
            <c:rich>
              <a:bodyPr rot="5400000" vert="horz"/>
              <a:lstStyle/>
              <a:p>
                <a:pPr>
                  <a:defRPr sz="1400" b="0"/>
                </a:pPr>
                <a:r>
                  <a:rPr lang="nl-BE" sz="1400" b="0" i="0" u="none" strike="noStrike" kern="1200" baseline="0">
                    <a:solidFill>
                      <a:sysClr val="windowText" lastClr="000000"/>
                    </a:solidFill>
                    <a:latin typeface="+mn-lt"/>
                    <a:ea typeface="+mn-ea"/>
                    <a:cs typeface="+mn-cs"/>
                  </a:rPr>
                  <a:t>Integrated  NCI densit</a:t>
                </a:r>
                <a:r>
                  <a:rPr lang="nl-BE" sz="1400" b="0" baseline="0"/>
                  <a:t>y</a:t>
                </a:r>
                <a:endParaRPr lang="nl-BE" sz="1400" b="0"/>
              </a:p>
            </c:rich>
          </c:tx>
          <c:layout/>
          <c:overlay val="0"/>
        </c:title>
        <c:numFmt formatCode="General" sourceLinked="1"/>
        <c:majorTickMark val="in"/>
        <c:minorTickMark val="none"/>
        <c:tickLblPos val="nextTo"/>
        <c:spPr>
          <a:ln>
            <a:solidFill>
              <a:schemeClr val="tx1"/>
            </a:solidFill>
          </a:ln>
        </c:spPr>
        <c:txPr>
          <a:bodyPr/>
          <a:lstStyle/>
          <a:p>
            <a:pPr>
              <a:defRPr sz="1400"/>
            </a:pPr>
            <a:endParaRPr lang="nl-BE"/>
          </a:p>
        </c:txPr>
        <c:crossAx val="188634624"/>
        <c:crosses val="max"/>
        <c:crossBetween val="midCat"/>
        <c:majorUnit val="4"/>
        <c:minorUnit val="0.8"/>
      </c:valAx>
      <c:valAx>
        <c:axId val="188634624"/>
        <c:scaling>
          <c:orientation val="minMax"/>
          <c:max val="250"/>
          <c:min val="0"/>
        </c:scaling>
        <c:delete val="0"/>
        <c:axPos val="t"/>
        <c:numFmt formatCode="General" sourceLinked="1"/>
        <c:majorTickMark val="in"/>
        <c:minorTickMark val="none"/>
        <c:tickLblPos val="none"/>
        <c:spPr>
          <a:ln>
            <a:solidFill>
              <a:schemeClr val="tx1"/>
            </a:solidFill>
          </a:ln>
        </c:spPr>
        <c:crossAx val="188607872"/>
        <c:crosses val="max"/>
        <c:crossBetween val="midCat"/>
        <c:majorUnit val="50"/>
        <c:minorUnit val="10"/>
      </c:valAx>
    </c:plotArea>
    <c:plotVisOnly val="1"/>
    <c:dispBlanksAs val="gap"/>
    <c:showDLblsOverMax val="0"/>
  </c:chart>
  <c:spPr>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v>anisole</c:v>
          </c:tx>
          <c:spPr>
            <a:solidFill>
              <a:schemeClr val="accent5"/>
            </a:solidFill>
            <a:ln>
              <a:solidFill>
                <a:schemeClr val="accent5"/>
              </a:solidFill>
            </a:ln>
          </c:spPr>
          <c:invertIfNegative val="0"/>
          <c:cat>
            <c:numRef>
              <c:f>Delta_NCI!$B$6:$B$21</c:f>
              <c:numCache>
                <c:formatCode>General</c:formatCode>
                <c:ptCount val="16"/>
                <c:pt idx="0">
                  <c:v>3</c:v>
                </c:pt>
                <c:pt idx="1">
                  <c:v>4</c:v>
                </c:pt>
                <c:pt idx="2">
                  <c:v>5</c:v>
                </c:pt>
                <c:pt idx="3">
                  <c:v>6</c:v>
                </c:pt>
                <c:pt idx="4">
                  <c:v>7</c:v>
                </c:pt>
                <c:pt idx="5">
                  <c:v>8</c:v>
                </c:pt>
                <c:pt idx="6">
                  <c:v>9</c:v>
                </c:pt>
                <c:pt idx="7">
                  <c:v>10</c:v>
                </c:pt>
                <c:pt idx="8">
                  <c:v>15</c:v>
                </c:pt>
                <c:pt idx="9">
                  <c:v>20</c:v>
                </c:pt>
                <c:pt idx="10">
                  <c:v>40</c:v>
                </c:pt>
                <c:pt idx="11">
                  <c:v>50</c:v>
                </c:pt>
                <c:pt idx="12">
                  <c:v>60</c:v>
                </c:pt>
                <c:pt idx="13">
                  <c:v>80</c:v>
                </c:pt>
                <c:pt idx="14">
                  <c:v>100</c:v>
                </c:pt>
                <c:pt idx="15">
                  <c:v>200</c:v>
                </c:pt>
              </c:numCache>
            </c:numRef>
          </c:cat>
          <c:val>
            <c:numRef>
              <c:f>Delta_NCI!$C$6:$C$21</c:f>
              <c:numCache>
                <c:formatCode>0</c:formatCode>
                <c:ptCount val="16"/>
                <c:pt idx="0">
                  <c:v>0.76044417600000003</c:v>
                </c:pt>
                <c:pt idx="1">
                  <c:v>0.81839141100000001</c:v>
                </c:pt>
                <c:pt idx="2">
                  <c:v>0.92582324599999999</c:v>
                </c:pt>
                <c:pt idx="3">
                  <c:v>0.92800603299999995</c:v>
                </c:pt>
                <c:pt idx="4">
                  <c:v>1.1602550119999999</c:v>
                </c:pt>
                <c:pt idx="5">
                  <c:v>1.335424234</c:v>
                </c:pt>
                <c:pt idx="6">
                  <c:v>1.458847937</c:v>
                </c:pt>
                <c:pt idx="7">
                  <c:v>1.320731004</c:v>
                </c:pt>
                <c:pt idx="8">
                  <c:v>2.0262790740000001</c:v>
                </c:pt>
                <c:pt idx="9">
                  <c:v>2.661557883</c:v>
                </c:pt>
                <c:pt idx="10">
                  <c:v>5.2364485490000003</c:v>
                </c:pt>
                <c:pt idx="11">
                  <c:v>6.1403150809999998</c:v>
                </c:pt>
                <c:pt idx="12">
                  <c:v>6.685087663</c:v>
                </c:pt>
                <c:pt idx="13">
                  <c:v>9.1695128515999986</c:v>
                </c:pt>
                <c:pt idx="14">
                  <c:v>11.734394139999999</c:v>
                </c:pt>
                <c:pt idx="15">
                  <c:v>22.885770170000001</c:v>
                </c:pt>
              </c:numCache>
            </c:numRef>
          </c:val>
          <c:extLst xmlns:c16r2="http://schemas.microsoft.com/office/drawing/2015/06/chart">
            <c:ext xmlns:c16="http://schemas.microsoft.com/office/drawing/2014/chart" uri="{C3380CC4-5D6E-409C-BE32-E72D297353CC}">
              <c16:uniqueId val="{00000000-C56B-4A1F-A88A-5C5981E704D4}"/>
            </c:ext>
          </c:extLst>
        </c:ser>
        <c:ser>
          <c:idx val="1"/>
          <c:order val="1"/>
          <c:tx>
            <c:v>methanol</c:v>
          </c:tx>
          <c:spPr>
            <a:solidFill>
              <a:schemeClr val="tx1"/>
            </a:solidFill>
          </c:spPr>
          <c:invertIfNegative val="0"/>
          <c:cat>
            <c:numRef>
              <c:f>Delta_NCI!$B$6:$B$21</c:f>
              <c:numCache>
                <c:formatCode>General</c:formatCode>
                <c:ptCount val="16"/>
                <c:pt idx="0">
                  <c:v>3</c:v>
                </c:pt>
                <c:pt idx="1">
                  <c:v>4</c:v>
                </c:pt>
                <c:pt idx="2">
                  <c:v>5</c:v>
                </c:pt>
                <c:pt idx="3">
                  <c:v>6</c:v>
                </c:pt>
                <c:pt idx="4">
                  <c:v>7</c:v>
                </c:pt>
                <c:pt idx="5">
                  <c:v>8</c:v>
                </c:pt>
                <c:pt idx="6">
                  <c:v>9</c:v>
                </c:pt>
                <c:pt idx="7">
                  <c:v>10</c:v>
                </c:pt>
                <c:pt idx="8">
                  <c:v>15</c:v>
                </c:pt>
                <c:pt idx="9">
                  <c:v>20</c:v>
                </c:pt>
                <c:pt idx="10">
                  <c:v>40</c:v>
                </c:pt>
                <c:pt idx="11">
                  <c:v>50</c:v>
                </c:pt>
                <c:pt idx="12">
                  <c:v>60</c:v>
                </c:pt>
                <c:pt idx="13">
                  <c:v>80</c:v>
                </c:pt>
                <c:pt idx="14">
                  <c:v>100</c:v>
                </c:pt>
                <c:pt idx="15">
                  <c:v>200</c:v>
                </c:pt>
              </c:numCache>
            </c:numRef>
          </c:cat>
          <c:val>
            <c:numRef>
              <c:f>Delta_NCI!$D$6:$D$21</c:f>
              <c:numCache>
                <c:formatCode>0</c:formatCode>
                <c:ptCount val="16"/>
                <c:pt idx="0">
                  <c:v>0.39561643600000002</c:v>
                </c:pt>
                <c:pt idx="1">
                  <c:v>0.59502589699999997</c:v>
                </c:pt>
                <c:pt idx="2">
                  <c:v>0.55306335799999995</c:v>
                </c:pt>
                <c:pt idx="3">
                  <c:v>0.73814611100000005</c:v>
                </c:pt>
                <c:pt idx="4">
                  <c:v>0.73661944800000001</c:v>
                </c:pt>
                <c:pt idx="5">
                  <c:v>0.830198871</c:v>
                </c:pt>
                <c:pt idx="6">
                  <c:v>0.91063021899999996</c:v>
                </c:pt>
                <c:pt idx="7">
                  <c:v>0.97275496100000003</c:v>
                </c:pt>
                <c:pt idx="8">
                  <c:v>1.308250935</c:v>
                </c:pt>
                <c:pt idx="9">
                  <c:v>1.8904141619999999</c:v>
                </c:pt>
                <c:pt idx="10">
                  <c:v>2.930454723</c:v>
                </c:pt>
                <c:pt idx="11">
                  <c:v>4.1340344250000003</c:v>
                </c:pt>
                <c:pt idx="12">
                  <c:v>4.513035736</c:v>
                </c:pt>
                <c:pt idx="13">
                  <c:v>3.7299982178000102</c:v>
                </c:pt>
                <c:pt idx="14">
                  <c:v>1.960423971</c:v>
                </c:pt>
                <c:pt idx="15">
                  <c:v>-5.7661164439999997</c:v>
                </c:pt>
              </c:numCache>
            </c:numRef>
          </c:val>
          <c:extLst xmlns:c16r2="http://schemas.microsoft.com/office/drawing/2015/06/chart">
            <c:ext xmlns:c16="http://schemas.microsoft.com/office/drawing/2014/chart" uri="{C3380CC4-5D6E-409C-BE32-E72D297353CC}">
              <c16:uniqueId val="{00000001-C56B-4A1F-A88A-5C5981E704D4}"/>
            </c:ext>
          </c:extLst>
        </c:ser>
        <c:dLbls>
          <c:showLegendKey val="0"/>
          <c:showVal val="0"/>
          <c:showCatName val="0"/>
          <c:showSerName val="0"/>
          <c:showPercent val="0"/>
          <c:showBubbleSize val="0"/>
        </c:dLbls>
        <c:gapWidth val="251"/>
        <c:overlap val="1"/>
        <c:axId val="188144256"/>
        <c:axId val="188158720"/>
      </c:barChart>
      <c:catAx>
        <c:axId val="188144256"/>
        <c:scaling>
          <c:orientation val="minMax"/>
        </c:scaling>
        <c:delete val="0"/>
        <c:axPos val="b"/>
        <c:title>
          <c:tx>
            <c:rich>
              <a:bodyPr/>
              <a:lstStyle/>
              <a:p>
                <a:pPr>
                  <a:defRPr sz="900" b="0"/>
                </a:pPr>
                <a:r>
                  <a:rPr lang="nl-BE" sz="900" b="0"/>
                  <a:t>Number of carbon atoms</a:t>
                </a:r>
              </a:p>
            </c:rich>
          </c:tx>
          <c:layout/>
          <c:overlay val="0"/>
        </c:title>
        <c:numFmt formatCode="General" sourceLinked="1"/>
        <c:majorTickMark val="out"/>
        <c:minorTickMark val="none"/>
        <c:tickLblPos val="nextTo"/>
        <c:txPr>
          <a:bodyPr/>
          <a:lstStyle/>
          <a:p>
            <a:pPr>
              <a:defRPr sz="900"/>
            </a:pPr>
            <a:endParaRPr lang="nl-BE"/>
          </a:p>
        </c:txPr>
        <c:crossAx val="188158720"/>
        <c:crosses val="autoZero"/>
        <c:auto val="1"/>
        <c:lblAlgn val="ctr"/>
        <c:lblOffset val="100"/>
        <c:tickMarkSkip val="1"/>
        <c:noMultiLvlLbl val="0"/>
      </c:catAx>
      <c:valAx>
        <c:axId val="188158720"/>
        <c:scaling>
          <c:orientation val="minMax"/>
        </c:scaling>
        <c:delete val="0"/>
        <c:axPos val="l"/>
        <c:title>
          <c:tx>
            <c:rich>
              <a:bodyPr rot="-5400000" vert="horz"/>
              <a:lstStyle/>
              <a:p>
                <a:pPr>
                  <a:defRPr sz="900" b="0"/>
                </a:pPr>
                <a:r>
                  <a:rPr lang="en-GB" sz="900" b="0" i="0" u="none" strike="noStrike" baseline="0">
                    <a:effectLst/>
                    <a:sym typeface="Symbol"/>
                  </a:rPr>
                  <a:t></a:t>
                </a:r>
                <a:r>
                  <a:rPr lang="en-GB" sz="900" b="0" i="1" u="none" strike="noStrike" baseline="0">
                    <a:effectLst/>
                  </a:rPr>
                  <a:t>I</a:t>
                </a:r>
                <a:r>
                  <a:rPr lang="en-GB" sz="900" b="0" i="0" u="none" strike="noStrike" baseline="-25000">
                    <a:effectLst/>
                  </a:rPr>
                  <a:t>NCI</a:t>
                </a:r>
                <a:r>
                  <a:rPr lang="en-GB" sz="900" b="0" i="0" u="none" strike="noStrike" baseline="0">
                    <a:effectLst/>
                  </a:rPr>
                  <a:t> </a:t>
                </a:r>
                <a:endParaRPr lang="nl-BE" sz="900" b="0"/>
              </a:p>
            </c:rich>
          </c:tx>
          <c:layout/>
          <c:overlay val="0"/>
        </c:title>
        <c:numFmt formatCode="0" sourceLinked="1"/>
        <c:majorTickMark val="out"/>
        <c:minorTickMark val="none"/>
        <c:tickLblPos val="nextTo"/>
        <c:txPr>
          <a:bodyPr/>
          <a:lstStyle/>
          <a:p>
            <a:pPr>
              <a:defRPr sz="900"/>
            </a:pPr>
            <a:endParaRPr lang="nl-BE"/>
          </a:p>
        </c:txPr>
        <c:crossAx val="188144256"/>
        <c:crosses val="autoZero"/>
        <c:crossBetween val="between"/>
      </c:valAx>
    </c:plotArea>
    <c:plotVisOnly val="1"/>
    <c:dispBlanksAs val="gap"/>
    <c:showDLblsOverMax val="0"/>
  </c:chart>
  <c:spPr>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5400">
              <a:solidFill>
                <a:schemeClr val="accent1">
                  <a:alpha val="50000"/>
                </a:schemeClr>
              </a:solidFill>
            </a:ln>
          </c:spPr>
          <c:marker>
            <c:symbol val="circle"/>
            <c:size val="5"/>
            <c:spPr>
              <a:ln>
                <a:solidFill>
                  <a:schemeClr val="accent1"/>
                </a:solidFill>
              </a:ln>
            </c:spPr>
          </c:marker>
          <c:xVal>
            <c:numRef>
              <c:f>'NCI 2019 tests'!$B$87:$B$136</c:f>
              <c:numCache>
                <c:formatCode>General</c:formatCode>
                <c:ptCount val="5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numCache>
            </c:numRef>
          </c:xVal>
          <c:yVal>
            <c:numRef>
              <c:f>'NCI 2019 tests'!$L$150:$L$199</c:f>
              <c:numCache>
                <c:formatCode>0.00</c:formatCode>
                <c:ptCount val="50"/>
                <c:pt idx="0">
                  <c:v>35.385555330000003</c:v>
                </c:pt>
                <c:pt idx="1">
                  <c:v>33.931318739999995</c:v>
                </c:pt>
                <c:pt idx="2">
                  <c:v>34.926811359999995</c:v>
                </c:pt>
                <c:pt idx="3">
                  <c:v>37.233042220000002</c:v>
                </c:pt>
                <c:pt idx="4">
                  <c:v>36.201709579999999</c:v>
                </c:pt>
                <c:pt idx="5">
                  <c:v>35.714291920000001</c:v>
                </c:pt>
                <c:pt idx="6">
                  <c:v>37.279104419999996</c:v>
                </c:pt>
                <c:pt idx="7">
                  <c:v>36.520744950000001</c:v>
                </c:pt>
                <c:pt idx="8">
                  <c:v>35.211955409999995</c:v>
                </c:pt>
                <c:pt idx="9">
                  <c:v>37.289822299999997</c:v>
                </c:pt>
                <c:pt idx="10">
                  <c:v>37.910108989999998</c:v>
                </c:pt>
                <c:pt idx="11">
                  <c:v>36.227277039999997</c:v>
                </c:pt>
                <c:pt idx="12">
                  <c:v>36.625142310000001</c:v>
                </c:pt>
                <c:pt idx="13">
                  <c:v>36.82844961</c:v>
                </c:pt>
                <c:pt idx="14">
                  <c:v>38.265354680000002</c:v>
                </c:pt>
                <c:pt idx="15">
                  <c:v>36.50597389</c:v>
                </c:pt>
                <c:pt idx="16">
                  <c:v>40.757772559999999</c:v>
                </c:pt>
                <c:pt idx="17">
                  <c:v>34.844314560000001</c:v>
                </c:pt>
                <c:pt idx="18">
                  <c:v>36.586194210000002</c:v>
                </c:pt>
                <c:pt idx="19">
                  <c:v>36.792420879999995</c:v>
                </c:pt>
                <c:pt idx="20">
                  <c:v>33.565673320000002</c:v>
                </c:pt>
                <c:pt idx="21">
                  <c:v>34.257733090000002</c:v>
                </c:pt>
                <c:pt idx="22">
                  <c:v>36.671502510000003</c:v>
                </c:pt>
                <c:pt idx="23">
                  <c:v>39.130019570000002</c:v>
                </c:pt>
                <c:pt idx="24">
                  <c:v>39.747339719999999</c:v>
                </c:pt>
                <c:pt idx="25">
                  <c:v>35.879117630000003</c:v>
                </c:pt>
                <c:pt idx="26">
                  <c:v>36.907920179999998</c:v>
                </c:pt>
                <c:pt idx="27">
                  <c:v>36.517516720000003</c:v>
                </c:pt>
                <c:pt idx="28">
                  <c:v>36.706045680000003</c:v>
                </c:pt>
                <c:pt idx="29">
                  <c:v>34.195350410000003</c:v>
                </c:pt>
                <c:pt idx="30">
                  <c:v>34.559772180000003</c:v>
                </c:pt>
                <c:pt idx="31">
                  <c:v>36.138483600000001</c:v>
                </c:pt>
                <c:pt idx="32">
                  <c:v>36.479635690000002</c:v>
                </c:pt>
                <c:pt idx="33">
                  <c:v>35.462832139999996</c:v>
                </c:pt>
                <c:pt idx="34">
                  <c:v>33.571067120000002</c:v>
                </c:pt>
                <c:pt idx="35">
                  <c:v>36.861971400000002</c:v>
                </c:pt>
                <c:pt idx="36">
                  <c:v>37.022534520000001</c:v>
                </c:pt>
                <c:pt idx="37">
                  <c:v>35.645880409999997</c:v>
                </c:pt>
                <c:pt idx="38">
                  <c:v>35.37913811</c:v>
                </c:pt>
                <c:pt idx="39">
                  <c:v>32.06596218</c:v>
                </c:pt>
                <c:pt idx="40">
                  <c:v>36.291875739999995</c:v>
                </c:pt>
                <c:pt idx="41">
                  <c:v>36.582376830000001</c:v>
                </c:pt>
                <c:pt idx="42">
                  <c:v>38.010729229999995</c:v>
                </c:pt>
                <c:pt idx="43">
                  <c:v>33.583541269999998</c:v>
                </c:pt>
                <c:pt idx="44">
                  <c:v>35.691121530000004</c:v>
                </c:pt>
                <c:pt idx="45">
                  <c:v>37.17356633</c:v>
                </c:pt>
                <c:pt idx="46">
                  <c:v>36.629157290000002</c:v>
                </c:pt>
                <c:pt idx="47">
                  <c:v>36.682696419999999</c:v>
                </c:pt>
                <c:pt idx="48">
                  <c:v>35.938504219999999</c:v>
                </c:pt>
                <c:pt idx="49">
                  <c:v>34.168824800000003</c:v>
                </c:pt>
              </c:numCache>
            </c:numRef>
          </c:yVal>
          <c:smooth val="0"/>
          <c:extLst xmlns:c16r2="http://schemas.microsoft.com/office/drawing/2015/06/chart">
            <c:ext xmlns:c16="http://schemas.microsoft.com/office/drawing/2014/chart" uri="{C3380CC4-5D6E-409C-BE32-E72D297353CC}">
              <c16:uniqueId val="{00000000-00ED-4594-870C-684971A29C79}"/>
            </c:ext>
          </c:extLst>
        </c:ser>
        <c:ser>
          <c:idx val="1"/>
          <c:order val="1"/>
          <c:spPr>
            <a:ln w="25400">
              <a:solidFill>
                <a:srgbClr val="C00000">
                  <a:alpha val="50000"/>
                </a:srgbClr>
              </a:solidFill>
            </a:ln>
          </c:spPr>
          <c:marker>
            <c:symbol val="circle"/>
            <c:size val="5"/>
          </c:marker>
          <c:xVal>
            <c:numRef>
              <c:f>'NCI 2019 tests'!$B$87:$B$136</c:f>
              <c:numCache>
                <c:formatCode>General</c:formatCode>
                <c:ptCount val="5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numCache>
            </c:numRef>
          </c:xVal>
          <c:yVal>
            <c:numRef>
              <c:f>'NCI 2019 tests'!$M$150:$M$199</c:f>
              <c:numCache>
                <c:formatCode>0.00</c:formatCode>
                <c:ptCount val="50"/>
                <c:pt idx="0">
                  <c:v>9.3191661000000003</c:v>
                </c:pt>
                <c:pt idx="1">
                  <c:v>7.0880993100000005</c:v>
                </c:pt>
                <c:pt idx="2">
                  <c:v>6.8858075699999999</c:v>
                </c:pt>
                <c:pt idx="3">
                  <c:v>7.1361651400000001</c:v>
                </c:pt>
                <c:pt idx="4">
                  <c:v>6.7879790799999995</c:v>
                </c:pt>
                <c:pt idx="5">
                  <c:v>6.7212764500000004</c:v>
                </c:pt>
                <c:pt idx="6">
                  <c:v>6.6253635600000003</c:v>
                </c:pt>
                <c:pt idx="7">
                  <c:v>6.9410908100000004</c:v>
                </c:pt>
                <c:pt idx="8">
                  <c:v>6.9383857599999992</c:v>
                </c:pt>
                <c:pt idx="9">
                  <c:v>7.5408593400000008</c:v>
                </c:pt>
                <c:pt idx="10">
                  <c:v>6.9643224699999999</c:v>
                </c:pt>
                <c:pt idx="11">
                  <c:v>6.5920950099999995</c:v>
                </c:pt>
                <c:pt idx="12">
                  <c:v>6.9979032999999999</c:v>
                </c:pt>
                <c:pt idx="13">
                  <c:v>6.9320731000000002</c:v>
                </c:pt>
                <c:pt idx="14">
                  <c:v>7.0113852800000007</c:v>
                </c:pt>
                <c:pt idx="15">
                  <c:v>7.08438284</c:v>
                </c:pt>
                <c:pt idx="16">
                  <c:v>6.79357627</c:v>
                </c:pt>
                <c:pt idx="17">
                  <c:v>6.9458334500000003</c:v>
                </c:pt>
                <c:pt idx="18">
                  <c:v>6.8334000400000008</c:v>
                </c:pt>
                <c:pt idx="19">
                  <c:v>6.95154578</c:v>
                </c:pt>
                <c:pt idx="20">
                  <c:v>7.1771854200000007</c:v>
                </c:pt>
                <c:pt idx="21">
                  <c:v>6.6353595700000003</c:v>
                </c:pt>
                <c:pt idx="22">
                  <c:v>7.1460180999999992</c:v>
                </c:pt>
                <c:pt idx="23">
                  <c:v>7.1347582500000009</c:v>
                </c:pt>
                <c:pt idx="24">
                  <c:v>6.8096891599999996</c:v>
                </c:pt>
                <c:pt idx="25">
                  <c:v>7.0463260500000002</c:v>
                </c:pt>
                <c:pt idx="26">
                  <c:v>7.0534853500000008</c:v>
                </c:pt>
                <c:pt idx="27">
                  <c:v>6.79399073</c:v>
                </c:pt>
                <c:pt idx="28">
                  <c:v>7.1359611100000002</c:v>
                </c:pt>
                <c:pt idx="29">
                  <c:v>7.9631545100000007</c:v>
                </c:pt>
                <c:pt idx="30">
                  <c:v>7.9992598200000007</c:v>
                </c:pt>
                <c:pt idx="31">
                  <c:v>7.8225707199999999</c:v>
                </c:pt>
                <c:pt idx="32">
                  <c:v>7.3169454499999995</c:v>
                </c:pt>
                <c:pt idx="33">
                  <c:v>7.4059044299999996</c:v>
                </c:pt>
                <c:pt idx="34">
                  <c:v>7.293448269999999</c:v>
                </c:pt>
                <c:pt idx="35">
                  <c:v>7.3255901400000001</c:v>
                </c:pt>
                <c:pt idx="36">
                  <c:v>7.214673470000001</c:v>
                </c:pt>
                <c:pt idx="37">
                  <c:v>7.1508174100000002</c:v>
                </c:pt>
                <c:pt idx="38">
                  <c:v>7.28568952</c:v>
                </c:pt>
                <c:pt idx="39">
                  <c:v>6.9765237500000001</c:v>
                </c:pt>
                <c:pt idx="40">
                  <c:v>7.0991744399999996</c:v>
                </c:pt>
                <c:pt idx="41">
                  <c:v>7.1011175699999995</c:v>
                </c:pt>
                <c:pt idx="42">
                  <c:v>7.1773956499999993</c:v>
                </c:pt>
                <c:pt idx="43">
                  <c:v>7.6125647000000001</c:v>
                </c:pt>
                <c:pt idx="44">
                  <c:v>7.5472707900000007</c:v>
                </c:pt>
                <c:pt idx="45">
                  <c:v>6.9895139499999992</c:v>
                </c:pt>
                <c:pt idx="46">
                  <c:v>7.3402895699999995</c:v>
                </c:pt>
                <c:pt idx="47">
                  <c:v>7.2454353000000005</c:v>
                </c:pt>
                <c:pt idx="48">
                  <c:v>7.7635516500000001</c:v>
                </c:pt>
                <c:pt idx="49">
                  <c:v>7.4738091799999999</c:v>
                </c:pt>
              </c:numCache>
            </c:numRef>
          </c:yVal>
          <c:smooth val="0"/>
          <c:extLst xmlns:c16r2="http://schemas.microsoft.com/office/drawing/2015/06/chart">
            <c:ext xmlns:c16="http://schemas.microsoft.com/office/drawing/2014/chart" uri="{C3380CC4-5D6E-409C-BE32-E72D297353CC}">
              <c16:uniqueId val="{00000001-00ED-4594-870C-684971A29C79}"/>
            </c:ext>
          </c:extLst>
        </c:ser>
        <c:dLbls>
          <c:showLegendKey val="0"/>
          <c:showVal val="0"/>
          <c:showCatName val="0"/>
          <c:showSerName val="0"/>
          <c:showPercent val="0"/>
          <c:showBubbleSize val="0"/>
        </c:dLbls>
        <c:axId val="188203776"/>
        <c:axId val="188205696"/>
      </c:scatterChart>
      <c:valAx>
        <c:axId val="188203776"/>
        <c:scaling>
          <c:orientation val="minMax"/>
          <c:max val="50"/>
        </c:scaling>
        <c:delete val="0"/>
        <c:axPos val="b"/>
        <c:title>
          <c:tx>
            <c:rich>
              <a:bodyPr/>
              <a:lstStyle/>
              <a:p>
                <a:pPr>
                  <a:defRPr sz="1200" b="0"/>
                </a:pPr>
                <a:r>
                  <a:rPr lang="nl-BE" sz="1200" b="0"/>
                  <a:t>Snapshot</a:t>
                </a:r>
              </a:p>
            </c:rich>
          </c:tx>
          <c:layout/>
          <c:overlay val="0"/>
        </c:title>
        <c:numFmt formatCode="General" sourceLinked="1"/>
        <c:majorTickMark val="out"/>
        <c:minorTickMark val="none"/>
        <c:tickLblPos val="nextTo"/>
        <c:crossAx val="188205696"/>
        <c:crosses val="autoZero"/>
        <c:crossBetween val="midCat"/>
      </c:valAx>
      <c:valAx>
        <c:axId val="188205696"/>
        <c:scaling>
          <c:orientation val="minMax"/>
        </c:scaling>
        <c:delete val="0"/>
        <c:axPos val="l"/>
        <c:title>
          <c:tx>
            <c:rich>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ysClr val="windowText" lastClr="000000"/>
                    </a:solidFill>
                    <a:latin typeface="+mn-lt"/>
                    <a:ea typeface="+mn-ea"/>
                    <a:cs typeface="+mn-cs"/>
                  </a:defRPr>
                </a:pPr>
                <a:r>
                  <a:rPr lang="en-GB" sz="1200" b="0" i="1">
                    <a:effectLst/>
                  </a:rPr>
                  <a:t>I</a:t>
                </a:r>
                <a:r>
                  <a:rPr lang="en-GB" sz="1200" b="0" baseline="-25000">
                    <a:effectLst/>
                  </a:rPr>
                  <a:t>NCI </a:t>
                </a:r>
                <a:r>
                  <a:rPr lang="en-GB" sz="1200" b="0">
                    <a:effectLst/>
                  </a:rPr>
                  <a:t>(a.u.)</a:t>
                </a:r>
                <a:endParaRPr lang="nl-BE" sz="1200" b="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ysClr val="windowText" lastClr="000000"/>
                    </a:solidFill>
                    <a:latin typeface="+mn-lt"/>
                    <a:ea typeface="+mn-ea"/>
                    <a:cs typeface="+mn-cs"/>
                  </a:defRPr>
                </a:pPr>
                <a:endParaRPr lang="nl-BE" sz="1200" b="0" baseline="0"/>
              </a:p>
            </c:rich>
          </c:tx>
          <c:layout/>
          <c:overlay val="0"/>
        </c:title>
        <c:numFmt formatCode="0" sourceLinked="0"/>
        <c:majorTickMark val="out"/>
        <c:minorTickMark val="none"/>
        <c:tickLblPos val="nextTo"/>
        <c:crossAx val="188203776"/>
        <c:crosses val="autoZero"/>
        <c:crossBetween val="midCat"/>
        <c:majorUnit val="10"/>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5400">
              <a:solidFill>
                <a:schemeClr val="accent1">
                  <a:alpha val="50000"/>
                </a:schemeClr>
              </a:solidFill>
            </a:ln>
          </c:spPr>
          <c:marker>
            <c:symbol val="circle"/>
            <c:size val="5"/>
            <c:spPr>
              <a:ln>
                <a:solidFill>
                  <a:schemeClr val="accent1"/>
                </a:solidFill>
              </a:ln>
            </c:spPr>
          </c:marker>
          <c:xVal>
            <c:numRef>
              <c:f>'NCI 2019 tests'!$B$87:$B$136</c:f>
              <c:numCache>
                <c:formatCode>General</c:formatCode>
                <c:ptCount val="5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numCache>
            </c:numRef>
          </c:xVal>
          <c:yVal>
            <c:numRef>
              <c:f>'NCI 2019 tests'!$G$87:$G$136</c:f>
              <c:numCache>
                <c:formatCode>0.00</c:formatCode>
                <c:ptCount val="50"/>
                <c:pt idx="0">
                  <c:v>22.420046510000002</c:v>
                </c:pt>
                <c:pt idx="1">
                  <c:v>22.91516936</c:v>
                </c:pt>
                <c:pt idx="2">
                  <c:v>22.812411319999999</c:v>
                </c:pt>
                <c:pt idx="3">
                  <c:v>20.849744980000001</c:v>
                </c:pt>
                <c:pt idx="4">
                  <c:v>20.754091629999998</c:v>
                </c:pt>
                <c:pt idx="5">
                  <c:v>17.396006720000003</c:v>
                </c:pt>
                <c:pt idx="6">
                  <c:v>20.14059606</c:v>
                </c:pt>
                <c:pt idx="7">
                  <c:v>15.02835999</c:v>
                </c:pt>
                <c:pt idx="8">
                  <c:v>15.71622659</c:v>
                </c:pt>
                <c:pt idx="9">
                  <c:v>13.5149738</c:v>
                </c:pt>
                <c:pt idx="10">
                  <c:v>14.895400110000001</c:v>
                </c:pt>
                <c:pt idx="11">
                  <c:v>15.66026119</c:v>
                </c:pt>
                <c:pt idx="12">
                  <c:v>15.34334112</c:v>
                </c:pt>
                <c:pt idx="13">
                  <c:v>14.80840252</c:v>
                </c:pt>
                <c:pt idx="14">
                  <c:v>15.931385019999999</c:v>
                </c:pt>
                <c:pt idx="15">
                  <c:v>14.463147080000001</c:v>
                </c:pt>
                <c:pt idx="16">
                  <c:v>16.628394570000001</c:v>
                </c:pt>
                <c:pt idx="17">
                  <c:v>16.319354279999999</c:v>
                </c:pt>
                <c:pt idx="18">
                  <c:v>17.911747800000001</c:v>
                </c:pt>
                <c:pt idx="19">
                  <c:v>14.39275218</c:v>
                </c:pt>
                <c:pt idx="20">
                  <c:v>15.83607993</c:v>
                </c:pt>
                <c:pt idx="21">
                  <c:v>16.44337251</c:v>
                </c:pt>
                <c:pt idx="22">
                  <c:v>15.59794625</c:v>
                </c:pt>
                <c:pt idx="23">
                  <c:v>13.941029930000001</c:v>
                </c:pt>
                <c:pt idx="24">
                  <c:v>17.784550889999998</c:v>
                </c:pt>
                <c:pt idx="25">
                  <c:v>15.657601119999999</c:v>
                </c:pt>
                <c:pt idx="26">
                  <c:v>15.239991740000001</c:v>
                </c:pt>
                <c:pt idx="27">
                  <c:v>16.223728429999998</c:v>
                </c:pt>
                <c:pt idx="28">
                  <c:v>13.936696269999999</c:v>
                </c:pt>
                <c:pt idx="29">
                  <c:v>16.95033407</c:v>
                </c:pt>
                <c:pt idx="30">
                  <c:v>14.41185093</c:v>
                </c:pt>
                <c:pt idx="31">
                  <c:v>16.822133749999999</c:v>
                </c:pt>
                <c:pt idx="32">
                  <c:v>15.606538330000001</c:v>
                </c:pt>
                <c:pt idx="33">
                  <c:v>15.94217824</c:v>
                </c:pt>
                <c:pt idx="34">
                  <c:v>16.001094810000001</c:v>
                </c:pt>
                <c:pt idx="35">
                  <c:v>14.461897409999999</c:v>
                </c:pt>
                <c:pt idx="36">
                  <c:v>15.38987496</c:v>
                </c:pt>
                <c:pt idx="37">
                  <c:v>17.42909585</c:v>
                </c:pt>
                <c:pt idx="38">
                  <c:v>13.546450909999999</c:v>
                </c:pt>
                <c:pt idx="39">
                  <c:v>14.92073903</c:v>
                </c:pt>
                <c:pt idx="40">
                  <c:v>14.43593684</c:v>
                </c:pt>
                <c:pt idx="41">
                  <c:v>15.39857988</c:v>
                </c:pt>
                <c:pt idx="42">
                  <c:v>12.89205387</c:v>
                </c:pt>
                <c:pt idx="43">
                  <c:v>14.521734459999999</c:v>
                </c:pt>
                <c:pt idx="44">
                  <c:v>11.740657349999999</c:v>
                </c:pt>
                <c:pt idx="45">
                  <c:v>15.368777940000001</c:v>
                </c:pt>
                <c:pt idx="46">
                  <c:v>16.44515079</c:v>
                </c:pt>
                <c:pt idx="47">
                  <c:v>15.03735286</c:v>
                </c:pt>
                <c:pt idx="48">
                  <c:v>16.648571449999999</c:v>
                </c:pt>
                <c:pt idx="49">
                  <c:v>14.48169555</c:v>
                </c:pt>
              </c:numCache>
            </c:numRef>
          </c:yVal>
          <c:smooth val="0"/>
          <c:extLst xmlns:c16r2="http://schemas.microsoft.com/office/drawing/2015/06/chart">
            <c:ext xmlns:c16="http://schemas.microsoft.com/office/drawing/2014/chart" uri="{C3380CC4-5D6E-409C-BE32-E72D297353CC}">
              <c16:uniqueId val="{00000000-A174-4EFD-A671-8CF62724266B}"/>
            </c:ext>
          </c:extLst>
        </c:ser>
        <c:ser>
          <c:idx val="1"/>
          <c:order val="1"/>
          <c:spPr>
            <a:ln w="25400">
              <a:solidFill>
                <a:srgbClr val="C00000">
                  <a:alpha val="50000"/>
                </a:srgbClr>
              </a:solidFill>
            </a:ln>
          </c:spPr>
          <c:marker>
            <c:symbol val="circle"/>
            <c:size val="5"/>
          </c:marker>
          <c:xVal>
            <c:numRef>
              <c:f>'NCI 2019 tests'!$B$87:$B$136</c:f>
              <c:numCache>
                <c:formatCode>General</c:formatCode>
                <c:ptCount val="5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numCache>
            </c:numRef>
          </c:xVal>
          <c:yVal>
            <c:numRef>
              <c:f>'NCI 2019 tests'!$L$87:$L$136</c:f>
              <c:numCache>
                <c:formatCode>0.00</c:formatCode>
                <c:ptCount val="50"/>
                <c:pt idx="0">
                  <c:v>12.739796519999999</c:v>
                </c:pt>
                <c:pt idx="1">
                  <c:v>8.0026681599999989</c:v>
                </c:pt>
                <c:pt idx="2">
                  <c:v>10.135674720000001</c:v>
                </c:pt>
                <c:pt idx="3">
                  <c:v>11.495907039999999</c:v>
                </c:pt>
                <c:pt idx="4">
                  <c:v>10.432011360000001</c:v>
                </c:pt>
                <c:pt idx="5">
                  <c:v>11.338553709999999</c:v>
                </c:pt>
                <c:pt idx="6">
                  <c:v>12.90537703</c:v>
                </c:pt>
                <c:pt idx="7">
                  <c:v>15.25491383</c:v>
                </c:pt>
                <c:pt idx="8">
                  <c:v>16.268434190000001</c:v>
                </c:pt>
                <c:pt idx="9">
                  <c:v>18.216717330000002</c:v>
                </c:pt>
                <c:pt idx="10">
                  <c:v>17.876896670000001</c:v>
                </c:pt>
                <c:pt idx="11">
                  <c:v>17.437757149999999</c:v>
                </c:pt>
                <c:pt idx="12">
                  <c:v>17.643310679999999</c:v>
                </c:pt>
                <c:pt idx="13">
                  <c:v>20.713104690000002</c:v>
                </c:pt>
                <c:pt idx="14">
                  <c:v>18.417804780000001</c:v>
                </c:pt>
                <c:pt idx="15">
                  <c:v>14.957375070000001</c:v>
                </c:pt>
                <c:pt idx="16">
                  <c:v>15.89727018</c:v>
                </c:pt>
                <c:pt idx="17">
                  <c:v>16.73808279</c:v>
                </c:pt>
                <c:pt idx="18">
                  <c:v>15.785527350000001</c:v>
                </c:pt>
                <c:pt idx="19">
                  <c:v>15.51719314</c:v>
                </c:pt>
                <c:pt idx="20">
                  <c:v>15.743046620000001</c:v>
                </c:pt>
                <c:pt idx="21">
                  <c:v>16.49459534</c:v>
                </c:pt>
                <c:pt idx="22">
                  <c:v>17.057810839999998</c:v>
                </c:pt>
                <c:pt idx="23">
                  <c:v>18.178121700000002</c:v>
                </c:pt>
                <c:pt idx="24">
                  <c:v>19.198729749999998</c:v>
                </c:pt>
                <c:pt idx="25">
                  <c:v>16.52912942</c:v>
                </c:pt>
                <c:pt idx="26">
                  <c:v>17.102825670000001</c:v>
                </c:pt>
                <c:pt idx="27">
                  <c:v>19.44283463</c:v>
                </c:pt>
                <c:pt idx="28">
                  <c:v>17.977156430000001</c:v>
                </c:pt>
                <c:pt idx="29">
                  <c:v>17.430268159999997</c:v>
                </c:pt>
                <c:pt idx="30">
                  <c:v>18.329305810000001</c:v>
                </c:pt>
                <c:pt idx="31">
                  <c:v>15.837851970000001</c:v>
                </c:pt>
                <c:pt idx="32">
                  <c:v>19.42480218</c:v>
                </c:pt>
                <c:pt idx="33">
                  <c:v>19.454290010000001</c:v>
                </c:pt>
                <c:pt idx="34">
                  <c:v>20.95523858</c:v>
                </c:pt>
                <c:pt idx="35">
                  <c:v>20.252720740000001</c:v>
                </c:pt>
                <c:pt idx="36">
                  <c:v>19.41323173</c:v>
                </c:pt>
                <c:pt idx="37">
                  <c:v>18.385812600000001</c:v>
                </c:pt>
                <c:pt idx="38">
                  <c:v>15.170301470000002</c:v>
                </c:pt>
                <c:pt idx="39">
                  <c:v>17.484977479999998</c:v>
                </c:pt>
                <c:pt idx="40">
                  <c:v>18.12329063</c:v>
                </c:pt>
                <c:pt idx="41">
                  <c:v>18.419576339999999</c:v>
                </c:pt>
                <c:pt idx="42">
                  <c:v>17.519649129999998</c:v>
                </c:pt>
                <c:pt idx="43">
                  <c:v>18.26402641</c:v>
                </c:pt>
                <c:pt idx="44">
                  <c:v>19.35765717</c:v>
                </c:pt>
                <c:pt idx="45">
                  <c:v>17.85596095</c:v>
                </c:pt>
                <c:pt idx="46">
                  <c:v>19.016999739999999</c:v>
                </c:pt>
                <c:pt idx="47">
                  <c:v>19.112483919999999</c:v>
                </c:pt>
                <c:pt idx="48">
                  <c:v>16.644988120000001</c:v>
                </c:pt>
                <c:pt idx="49">
                  <c:v>19.373760669999999</c:v>
                </c:pt>
              </c:numCache>
            </c:numRef>
          </c:yVal>
          <c:smooth val="0"/>
          <c:extLst xmlns:c16r2="http://schemas.microsoft.com/office/drawing/2015/06/chart">
            <c:ext xmlns:c16="http://schemas.microsoft.com/office/drawing/2014/chart" uri="{C3380CC4-5D6E-409C-BE32-E72D297353CC}">
              <c16:uniqueId val="{00000001-A174-4EFD-A671-8CF62724266B}"/>
            </c:ext>
          </c:extLst>
        </c:ser>
        <c:dLbls>
          <c:showLegendKey val="0"/>
          <c:showVal val="0"/>
          <c:showCatName val="0"/>
          <c:showSerName val="0"/>
          <c:showPercent val="0"/>
          <c:showBubbleSize val="0"/>
        </c:dLbls>
        <c:axId val="188260352"/>
        <c:axId val="188262272"/>
      </c:scatterChart>
      <c:valAx>
        <c:axId val="188260352"/>
        <c:scaling>
          <c:orientation val="minMax"/>
          <c:max val="50"/>
        </c:scaling>
        <c:delete val="0"/>
        <c:axPos val="b"/>
        <c:title>
          <c:tx>
            <c:rich>
              <a:bodyPr/>
              <a:lstStyle/>
              <a:p>
                <a:pPr>
                  <a:defRPr sz="1200" b="0"/>
                </a:pPr>
                <a:r>
                  <a:rPr lang="nl-BE" sz="1200" b="0"/>
                  <a:t>Snapshot</a:t>
                </a:r>
              </a:p>
            </c:rich>
          </c:tx>
          <c:layout/>
          <c:overlay val="0"/>
        </c:title>
        <c:numFmt formatCode="General" sourceLinked="1"/>
        <c:majorTickMark val="out"/>
        <c:minorTickMark val="none"/>
        <c:tickLblPos val="nextTo"/>
        <c:crossAx val="188262272"/>
        <c:crosses val="autoZero"/>
        <c:crossBetween val="midCat"/>
      </c:valAx>
      <c:valAx>
        <c:axId val="188262272"/>
        <c:scaling>
          <c:orientation val="minMax"/>
        </c:scaling>
        <c:delete val="0"/>
        <c:axPos val="l"/>
        <c:title>
          <c:tx>
            <c:rich>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ysClr val="windowText" lastClr="000000"/>
                    </a:solidFill>
                    <a:latin typeface="+mn-lt"/>
                    <a:ea typeface="+mn-ea"/>
                    <a:cs typeface="+mn-cs"/>
                  </a:defRPr>
                </a:pPr>
                <a:r>
                  <a:rPr lang="en-GB" sz="1200" b="0" i="1">
                    <a:effectLst/>
                  </a:rPr>
                  <a:t>I</a:t>
                </a:r>
                <a:r>
                  <a:rPr lang="en-GB" sz="1200" b="0" baseline="-25000">
                    <a:effectLst/>
                  </a:rPr>
                  <a:t>NCI </a:t>
                </a:r>
                <a:r>
                  <a:rPr lang="en-GB" sz="1200" b="0">
                    <a:effectLst/>
                  </a:rPr>
                  <a:t>(a.u.)</a:t>
                </a:r>
                <a:endParaRPr lang="nl-BE" sz="1200" b="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ysClr val="windowText" lastClr="000000"/>
                    </a:solidFill>
                    <a:latin typeface="+mn-lt"/>
                    <a:ea typeface="+mn-ea"/>
                    <a:cs typeface="+mn-cs"/>
                  </a:defRPr>
                </a:pPr>
                <a:endParaRPr lang="nl-BE" sz="1200" b="0" baseline="0"/>
              </a:p>
            </c:rich>
          </c:tx>
          <c:layout/>
          <c:overlay val="0"/>
        </c:title>
        <c:numFmt formatCode="0" sourceLinked="0"/>
        <c:majorTickMark val="out"/>
        <c:minorTickMark val="none"/>
        <c:tickLblPos val="nextTo"/>
        <c:crossAx val="188260352"/>
        <c:crosses val="autoZero"/>
        <c:crossBetween val="midCat"/>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1"/>
          <c:order val="0"/>
          <c:spPr>
            <a:ln w="3175">
              <a:solidFill>
                <a:schemeClr val="tx1"/>
              </a:solidFill>
              <a:prstDash val="sysDash"/>
            </a:ln>
          </c:spPr>
          <c:xVal>
            <c:numRef>
              <c:f>'benchmark final'!$C$7:$C$26</c:f>
              <c:numCache>
                <c:formatCode>General</c:formatCode>
                <c:ptCount val="20"/>
                <c:pt idx="0">
                  <c:v>1</c:v>
                </c:pt>
                <c:pt idx="1">
                  <c:v>2</c:v>
                </c:pt>
                <c:pt idx="2">
                  <c:v>4</c:v>
                </c:pt>
                <c:pt idx="3">
                  <c:v>8</c:v>
                </c:pt>
                <c:pt idx="4">
                  <c:v>20</c:v>
                </c:pt>
                <c:pt idx="5">
                  <c:v>32</c:v>
                </c:pt>
                <c:pt idx="6">
                  <c:v>40</c:v>
                </c:pt>
                <c:pt idx="7">
                  <c:v>64</c:v>
                </c:pt>
                <c:pt idx="8">
                  <c:v>80</c:v>
                </c:pt>
                <c:pt idx="9">
                  <c:v>128</c:v>
                </c:pt>
                <c:pt idx="10">
                  <c:v>256</c:v>
                </c:pt>
                <c:pt idx="11">
                  <c:v>384</c:v>
                </c:pt>
                <c:pt idx="12">
                  <c:v>512</c:v>
                </c:pt>
                <c:pt idx="13">
                  <c:v>640</c:v>
                </c:pt>
                <c:pt idx="14">
                  <c:v>768</c:v>
                </c:pt>
                <c:pt idx="15">
                  <c:v>896</c:v>
                </c:pt>
                <c:pt idx="16">
                  <c:v>1024</c:v>
                </c:pt>
                <c:pt idx="17">
                  <c:v>1536</c:v>
                </c:pt>
                <c:pt idx="18">
                  <c:v>2304</c:v>
                </c:pt>
                <c:pt idx="19">
                  <c:v>3072</c:v>
                </c:pt>
              </c:numCache>
            </c:numRef>
          </c:xVal>
          <c:yVal>
            <c:numRef>
              <c:f>'benchmark final'!$G$7:$G$26</c:f>
              <c:numCache>
                <c:formatCode>0.00</c:formatCode>
                <c:ptCount val="20"/>
                <c:pt idx="0">
                  <c:v>1</c:v>
                </c:pt>
                <c:pt idx="1">
                  <c:v>0.91517014065156432</c:v>
                </c:pt>
                <c:pt idx="2">
                  <c:v>0.88409814102380224</c:v>
                </c:pt>
                <c:pt idx="3">
                  <c:v>0.83970441630199644</c:v>
                </c:pt>
                <c:pt idx="4">
                  <c:v>0.80480973824501123</c:v>
                </c:pt>
                <c:pt idx="5">
                  <c:v>0.79376452339850623</c:v>
                </c:pt>
                <c:pt idx="6">
                  <c:v>0.78707904852263177</c:v>
                </c:pt>
                <c:pt idx="7">
                  <c:v>0.74037086058838641</c:v>
                </c:pt>
                <c:pt idx="8">
                  <c:v>0.67137851932637538</c:v>
                </c:pt>
                <c:pt idx="9">
                  <c:v>0.65047591450327813</c:v>
                </c:pt>
                <c:pt idx="10">
                  <c:v>0.6143708075652361</c:v>
                </c:pt>
                <c:pt idx="11">
                  <c:v>0.61031093485230403</c:v>
                </c:pt>
                <c:pt idx="12">
                  <c:v>0.59296086597561382</c:v>
                </c:pt>
                <c:pt idx="13">
                  <c:v>0.55199500415347624</c:v>
                </c:pt>
                <c:pt idx="14">
                  <c:v>0.58287800203168938</c:v>
                </c:pt>
                <c:pt idx="15">
                  <c:v>0.53972854695080985</c:v>
                </c:pt>
                <c:pt idx="16">
                  <c:v>0.54516163054525646</c:v>
                </c:pt>
                <c:pt idx="17">
                  <c:v>0.49876031603489862</c:v>
                </c:pt>
                <c:pt idx="18">
                  <c:v>0.44080743225833569</c:v>
                </c:pt>
                <c:pt idx="19">
                  <c:v>0.41285637113879997</c:v>
                </c:pt>
              </c:numCache>
            </c:numRef>
          </c:yVal>
          <c:smooth val="0"/>
          <c:extLst xmlns:c16r2="http://schemas.microsoft.com/office/drawing/2015/06/chart">
            <c:ext xmlns:c16="http://schemas.microsoft.com/office/drawing/2014/chart" uri="{C3380CC4-5D6E-409C-BE32-E72D297353CC}">
              <c16:uniqueId val="{00000000-7213-4939-80E6-FB1F5DB3EC0B}"/>
            </c:ext>
          </c:extLst>
        </c:ser>
        <c:ser>
          <c:idx val="0"/>
          <c:order val="1"/>
          <c:spPr>
            <a:ln w="3175">
              <a:solidFill>
                <a:schemeClr val="tx1"/>
              </a:solidFill>
              <a:prstDash val="sysDash"/>
            </a:ln>
          </c:spPr>
          <c:xVal>
            <c:numRef>
              <c:f>'benchmark final'!$C$7:$C$26</c:f>
              <c:numCache>
                <c:formatCode>General</c:formatCode>
                <c:ptCount val="20"/>
                <c:pt idx="0">
                  <c:v>1</c:v>
                </c:pt>
                <c:pt idx="1">
                  <c:v>2</c:v>
                </c:pt>
                <c:pt idx="2">
                  <c:v>4</c:v>
                </c:pt>
                <c:pt idx="3">
                  <c:v>8</c:v>
                </c:pt>
                <c:pt idx="4">
                  <c:v>20</c:v>
                </c:pt>
                <c:pt idx="5">
                  <c:v>32</c:v>
                </c:pt>
                <c:pt idx="6">
                  <c:v>40</c:v>
                </c:pt>
                <c:pt idx="7">
                  <c:v>64</c:v>
                </c:pt>
                <c:pt idx="8">
                  <c:v>80</c:v>
                </c:pt>
                <c:pt idx="9">
                  <c:v>128</c:v>
                </c:pt>
                <c:pt idx="10">
                  <c:v>256</c:v>
                </c:pt>
                <c:pt idx="11">
                  <c:v>384</c:v>
                </c:pt>
                <c:pt idx="12">
                  <c:v>512</c:v>
                </c:pt>
                <c:pt idx="13">
                  <c:v>640</c:v>
                </c:pt>
                <c:pt idx="14">
                  <c:v>768</c:v>
                </c:pt>
                <c:pt idx="15">
                  <c:v>896</c:v>
                </c:pt>
                <c:pt idx="16">
                  <c:v>1024</c:v>
                </c:pt>
                <c:pt idx="17">
                  <c:v>1536</c:v>
                </c:pt>
                <c:pt idx="18">
                  <c:v>2304</c:v>
                </c:pt>
                <c:pt idx="19">
                  <c:v>3072</c:v>
                </c:pt>
              </c:numCache>
            </c:numRef>
          </c:xVal>
          <c:yVal>
            <c:numRef>
              <c:f>'benchmark final'!$G$7:$G$26</c:f>
              <c:numCache>
                <c:formatCode>0.00</c:formatCode>
                <c:ptCount val="20"/>
                <c:pt idx="0">
                  <c:v>1</c:v>
                </c:pt>
                <c:pt idx="1">
                  <c:v>0.91517014065156432</c:v>
                </c:pt>
                <c:pt idx="2">
                  <c:v>0.88409814102380224</c:v>
                </c:pt>
                <c:pt idx="3">
                  <c:v>0.83970441630199644</c:v>
                </c:pt>
                <c:pt idx="4">
                  <c:v>0.80480973824501123</c:v>
                </c:pt>
                <c:pt idx="5">
                  <c:v>0.79376452339850623</c:v>
                </c:pt>
                <c:pt idx="6">
                  <c:v>0.78707904852263177</c:v>
                </c:pt>
                <c:pt idx="7">
                  <c:v>0.74037086058838641</c:v>
                </c:pt>
                <c:pt idx="8">
                  <c:v>0.67137851932637538</c:v>
                </c:pt>
                <c:pt idx="9">
                  <c:v>0.65047591450327813</c:v>
                </c:pt>
                <c:pt idx="10">
                  <c:v>0.6143708075652361</c:v>
                </c:pt>
                <c:pt idx="11">
                  <c:v>0.61031093485230403</c:v>
                </c:pt>
                <c:pt idx="12">
                  <c:v>0.59296086597561382</c:v>
                </c:pt>
                <c:pt idx="13">
                  <c:v>0.55199500415347624</c:v>
                </c:pt>
                <c:pt idx="14">
                  <c:v>0.58287800203168938</c:v>
                </c:pt>
                <c:pt idx="15">
                  <c:v>0.53972854695080985</c:v>
                </c:pt>
                <c:pt idx="16">
                  <c:v>0.54516163054525646</c:v>
                </c:pt>
                <c:pt idx="17">
                  <c:v>0.49876031603489862</c:v>
                </c:pt>
                <c:pt idx="18">
                  <c:v>0.44080743225833569</c:v>
                </c:pt>
                <c:pt idx="19">
                  <c:v>0.41285637113879997</c:v>
                </c:pt>
              </c:numCache>
            </c:numRef>
          </c:yVal>
          <c:smooth val="0"/>
          <c:extLst xmlns:c16r2="http://schemas.microsoft.com/office/drawing/2015/06/chart">
            <c:ext xmlns:c16="http://schemas.microsoft.com/office/drawing/2014/chart" uri="{C3380CC4-5D6E-409C-BE32-E72D297353CC}">
              <c16:uniqueId val="{00000001-7213-4939-80E6-FB1F5DB3EC0B}"/>
            </c:ext>
          </c:extLst>
        </c:ser>
        <c:dLbls>
          <c:showLegendKey val="0"/>
          <c:showVal val="0"/>
          <c:showCatName val="0"/>
          <c:showSerName val="0"/>
          <c:showPercent val="0"/>
          <c:showBubbleSize val="0"/>
        </c:dLbls>
        <c:axId val="189016704"/>
        <c:axId val="189022976"/>
      </c:scatterChart>
      <c:scatterChart>
        <c:scatterStyle val="lineMarker"/>
        <c:varyColors val="0"/>
        <c:ser>
          <c:idx val="2"/>
          <c:order val="2"/>
          <c:tx>
            <c:strRef>
              <c:f>'benchmark final'!$C$7:$C$26</c:f>
              <c:strCache>
                <c:ptCount val="20"/>
                <c:pt idx="0">
                  <c:v>1</c:v>
                </c:pt>
                <c:pt idx="1">
                  <c:v>2</c:v>
                </c:pt>
                <c:pt idx="2">
                  <c:v>4</c:v>
                </c:pt>
                <c:pt idx="3">
                  <c:v>8</c:v>
                </c:pt>
                <c:pt idx="4">
                  <c:v>20</c:v>
                </c:pt>
                <c:pt idx="5">
                  <c:v>32</c:v>
                </c:pt>
                <c:pt idx="6">
                  <c:v>40</c:v>
                </c:pt>
                <c:pt idx="7">
                  <c:v>64</c:v>
                </c:pt>
                <c:pt idx="8">
                  <c:v>80</c:v>
                </c:pt>
                <c:pt idx="9">
                  <c:v>128</c:v>
                </c:pt>
                <c:pt idx="10">
                  <c:v>256</c:v>
                </c:pt>
                <c:pt idx="11">
                  <c:v>384</c:v>
                </c:pt>
                <c:pt idx="12">
                  <c:v>512</c:v>
                </c:pt>
                <c:pt idx="13">
                  <c:v>640</c:v>
                </c:pt>
                <c:pt idx="14">
                  <c:v>768</c:v>
                </c:pt>
                <c:pt idx="15">
                  <c:v>896</c:v>
                </c:pt>
                <c:pt idx="16">
                  <c:v>1024</c:v>
                </c:pt>
                <c:pt idx="17">
                  <c:v>1536</c:v>
                </c:pt>
                <c:pt idx="18">
                  <c:v>2304</c:v>
                </c:pt>
                <c:pt idx="19">
                  <c:v>3072</c:v>
                </c:pt>
              </c:strCache>
            </c:strRef>
          </c:tx>
          <c:spPr>
            <a:ln w="3175">
              <a:solidFill>
                <a:srgbClr val="FF0000"/>
              </a:solidFill>
            </a:ln>
          </c:spPr>
          <c:xVal>
            <c:numRef>
              <c:f>'benchmark final'!$C$7:$C$26</c:f>
              <c:numCache>
                <c:formatCode>General</c:formatCode>
                <c:ptCount val="20"/>
                <c:pt idx="0">
                  <c:v>1</c:v>
                </c:pt>
                <c:pt idx="1">
                  <c:v>2</c:v>
                </c:pt>
                <c:pt idx="2">
                  <c:v>4</c:v>
                </c:pt>
                <c:pt idx="3">
                  <c:v>8</c:v>
                </c:pt>
                <c:pt idx="4">
                  <c:v>20</c:v>
                </c:pt>
                <c:pt idx="5">
                  <c:v>32</c:v>
                </c:pt>
                <c:pt idx="6">
                  <c:v>40</c:v>
                </c:pt>
                <c:pt idx="7">
                  <c:v>64</c:v>
                </c:pt>
                <c:pt idx="8">
                  <c:v>80</c:v>
                </c:pt>
                <c:pt idx="9">
                  <c:v>128</c:v>
                </c:pt>
                <c:pt idx="10">
                  <c:v>256</c:v>
                </c:pt>
                <c:pt idx="11">
                  <c:v>384</c:v>
                </c:pt>
                <c:pt idx="12">
                  <c:v>512</c:v>
                </c:pt>
                <c:pt idx="13">
                  <c:v>640</c:v>
                </c:pt>
                <c:pt idx="14">
                  <c:v>768</c:v>
                </c:pt>
                <c:pt idx="15">
                  <c:v>896</c:v>
                </c:pt>
                <c:pt idx="16">
                  <c:v>1024</c:v>
                </c:pt>
                <c:pt idx="17">
                  <c:v>1536</c:v>
                </c:pt>
                <c:pt idx="18">
                  <c:v>2304</c:v>
                </c:pt>
                <c:pt idx="19">
                  <c:v>3072</c:v>
                </c:pt>
              </c:numCache>
            </c:numRef>
          </c:xVal>
          <c:yVal>
            <c:numRef>
              <c:f>'benchmark final'!$F$7:$F$26</c:f>
              <c:numCache>
                <c:formatCode>0</c:formatCode>
                <c:ptCount val="20"/>
                <c:pt idx="0">
                  <c:v>1</c:v>
                </c:pt>
                <c:pt idx="1">
                  <c:v>1.8303402813031286</c:v>
                </c:pt>
                <c:pt idx="2">
                  <c:v>3.536392564095209</c:v>
                </c:pt>
                <c:pt idx="3">
                  <c:v>6.7176353304159715</c:v>
                </c:pt>
                <c:pt idx="4">
                  <c:v>16.096194764900225</c:v>
                </c:pt>
                <c:pt idx="5">
                  <c:v>25.400464748752199</c:v>
                </c:pt>
                <c:pt idx="6">
                  <c:v>31.483161940905269</c:v>
                </c:pt>
                <c:pt idx="7">
                  <c:v>47.383735077656731</c:v>
                </c:pt>
                <c:pt idx="8">
                  <c:v>53.710281546110032</c:v>
                </c:pt>
                <c:pt idx="9">
                  <c:v>83.260917056419601</c:v>
                </c:pt>
                <c:pt idx="10">
                  <c:v>157.27892673670044</c:v>
                </c:pt>
                <c:pt idx="11">
                  <c:v>234.35939898328476</c:v>
                </c:pt>
                <c:pt idx="12">
                  <c:v>303.59596337951427</c:v>
                </c:pt>
                <c:pt idx="13">
                  <c:v>353.27680265822482</c:v>
                </c:pt>
                <c:pt idx="14">
                  <c:v>447.65030556033742</c:v>
                </c:pt>
                <c:pt idx="15">
                  <c:v>483.59677806792558</c:v>
                </c:pt>
                <c:pt idx="16">
                  <c:v>558.24550967834261</c:v>
                </c:pt>
                <c:pt idx="17">
                  <c:v>766.09584542960431</c:v>
                </c:pt>
                <c:pt idx="18">
                  <c:v>1015.6203239232054</c:v>
                </c:pt>
                <c:pt idx="19">
                  <c:v>1268.2947721383935</c:v>
                </c:pt>
              </c:numCache>
            </c:numRef>
          </c:yVal>
          <c:smooth val="0"/>
          <c:extLst xmlns:c16r2="http://schemas.microsoft.com/office/drawing/2015/06/chart">
            <c:ext xmlns:c16="http://schemas.microsoft.com/office/drawing/2014/chart" uri="{C3380CC4-5D6E-409C-BE32-E72D297353CC}">
              <c16:uniqueId val="{00000002-7213-4939-80E6-FB1F5DB3EC0B}"/>
            </c:ext>
          </c:extLst>
        </c:ser>
        <c:dLbls>
          <c:showLegendKey val="0"/>
          <c:showVal val="0"/>
          <c:showCatName val="0"/>
          <c:showSerName val="0"/>
          <c:showPercent val="0"/>
          <c:showBubbleSize val="0"/>
        </c:dLbls>
        <c:axId val="189043456"/>
        <c:axId val="189024896"/>
      </c:scatterChart>
      <c:valAx>
        <c:axId val="189016704"/>
        <c:scaling>
          <c:orientation val="minMax"/>
          <c:max val="3500"/>
        </c:scaling>
        <c:delete val="0"/>
        <c:axPos val="b"/>
        <c:title>
          <c:tx>
            <c:rich>
              <a:bodyPr/>
              <a:lstStyle/>
              <a:p>
                <a:pPr>
                  <a:defRPr/>
                </a:pPr>
                <a:r>
                  <a:rPr lang="nl-BE"/>
                  <a:t>number of cores</a:t>
                </a:r>
              </a:p>
            </c:rich>
          </c:tx>
          <c:layout/>
          <c:overlay val="0"/>
        </c:title>
        <c:numFmt formatCode="General" sourceLinked="1"/>
        <c:majorTickMark val="out"/>
        <c:minorTickMark val="none"/>
        <c:tickLblPos val="nextTo"/>
        <c:crossAx val="189022976"/>
        <c:crosses val="autoZero"/>
        <c:crossBetween val="midCat"/>
      </c:valAx>
      <c:valAx>
        <c:axId val="189022976"/>
        <c:scaling>
          <c:orientation val="minMax"/>
          <c:max val="1"/>
        </c:scaling>
        <c:delete val="0"/>
        <c:axPos val="l"/>
        <c:title>
          <c:tx>
            <c:rich>
              <a:bodyPr rot="-5400000" vert="horz"/>
              <a:lstStyle/>
              <a:p>
                <a:pPr>
                  <a:defRPr/>
                </a:pPr>
                <a:r>
                  <a:rPr lang="nl-BE"/>
                  <a:t>efficiency</a:t>
                </a:r>
                <a:r>
                  <a:rPr lang="nl-BE" baseline="0"/>
                  <a:t> (w.r.t. 1 core)</a:t>
                </a:r>
                <a:endParaRPr lang="nl-BE"/>
              </a:p>
            </c:rich>
          </c:tx>
          <c:layout/>
          <c:overlay val="0"/>
        </c:title>
        <c:numFmt formatCode="0.00" sourceLinked="1"/>
        <c:majorTickMark val="out"/>
        <c:minorTickMark val="none"/>
        <c:tickLblPos val="nextTo"/>
        <c:crossAx val="189016704"/>
        <c:crosses val="autoZero"/>
        <c:crossBetween val="midCat"/>
        <c:majorUnit val="0.2"/>
      </c:valAx>
      <c:valAx>
        <c:axId val="189024896"/>
        <c:scaling>
          <c:orientation val="minMax"/>
          <c:max val="1300"/>
          <c:min val="0"/>
        </c:scaling>
        <c:delete val="0"/>
        <c:axPos val="r"/>
        <c:title>
          <c:tx>
            <c:rich>
              <a:bodyPr/>
              <a:lstStyle/>
              <a:p>
                <a:pPr>
                  <a:defRPr/>
                </a:pPr>
                <a:r>
                  <a:rPr lang="nl-BE"/>
                  <a:t>Speedup (w.r.t. 1 core)</a:t>
                </a:r>
              </a:p>
            </c:rich>
          </c:tx>
          <c:layout/>
          <c:overlay val="0"/>
        </c:title>
        <c:numFmt formatCode="0" sourceLinked="1"/>
        <c:majorTickMark val="out"/>
        <c:minorTickMark val="none"/>
        <c:tickLblPos val="nextTo"/>
        <c:crossAx val="189043456"/>
        <c:crosses val="max"/>
        <c:crossBetween val="midCat"/>
      </c:valAx>
      <c:valAx>
        <c:axId val="189043456"/>
        <c:scaling>
          <c:orientation val="minMax"/>
        </c:scaling>
        <c:delete val="1"/>
        <c:axPos val="b"/>
        <c:numFmt formatCode="General" sourceLinked="1"/>
        <c:majorTickMark val="out"/>
        <c:minorTickMark val="none"/>
        <c:tickLblPos val="nextTo"/>
        <c:crossAx val="189024896"/>
        <c:crosses val="autoZero"/>
        <c:crossBetween val="midCat"/>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3175">
              <a:solidFill>
                <a:schemeClr val="tx1"/>
              </a:solidFill>
              <a:prstDash val="sysDash"/>
            </a:ln>
          </c:spPr>
          <c:xVal>
            <c:numRef>
              <c:f>'benchmark final'!$D$4:$D$6</c:f>
              <c:numCache>
                <c:formatCode>General</c:formatCode>
                <c:ptCount val="3"/>
                <c:pt idx="0">
                  <c:v>1</c:v>
                </c:pt>
                <c:pt idx="1">
                  <c:v>2</c:v>
                </c:pt>
                <c:pt idx="2">
                  <c:v>4</c:v>
                </c:pt>
              </c:numCache>
            </c:numRef>
          </c:xVal>
          <c:yVal>
            <c:numRef>
              <c:f>'benchmark final'!$G$4:$G$6</c:f>
              <c:numCache>
                <c:formatCode>0.00</c:formatCode>
                <c:ptCount val="3"/>
                <c:pt idx="0">
                  <c:v>1</c:v>
                </c:pt>
                <c:pt idx="1">
                  <c:v>0.82075726735569043</c:v>
                </c:pt>
                <c:pt idx="2">
                  <c:v>0.82656312067690452</c:v>
                </c:pt>
              </c:numCache>
            </c:numRef>
          </c:yVal>
          <c:smooth val="0"/>
          <c:extLst xmlns:c16r2="http://schemas.microsoft.com/office/drawing/2015/06/chart">
            <c:ext xmlns:c16="http://schemas.microsoft.com/office/drawing/2014/chart" uri="{C3380CC4-5D6E-409C-BE32-E72D297353CC}">
              <c16:uniqueId val="{00000000-2575-4CEF-9740-849BB2D8A678}"/>
            </c:ext>
          </c:extLst>
        </c:ser>
        <c:dLbls>
          <c:showLegendKey val="0"/>
          <c:showVal val="0"/>
          <c:showCatName val="0"/>
          <c:showSerName val="0"/>
          <c:showPercent val="0"/>
          <c:showBubbleSize val="0"/>
        </c:dLbls>
        <c:axId val="189065856"/>
        <c:axId val="189068032"/>
      </c:scatterChart>
      <c:scatterChart>
        <c:scatterStyle val="lineMarker"/>
        <c:varyColors val="0"/>
        <c:ser>
          <c:idx val="1"/>
          <c:order val="1"/>
          <c:spPr>
            <a:ln w="3175">
              <a:solidFill>
                <a:srgbClr val="FF0000"/>
              </a:solidFill>
            </a:ln>
          </c:spPr>
          <c:xVal>
            <c:numRef>
              <c:f>'benchmark final'!$D$4:$D$6</c:f>
              <c:numCache>
                <c:formatCode>General</c:formatCode>
                <c:ptCount val="3"/>
                <c:pt idx="0">
                  <c:v>1</c:v>
                </c:pt>
                <c:pt idx="1">
                  <c:v>2</c:v>
                </c:pt>
                <c:pt idx="2">
                  <c:v>4</c:v>
                </c:pt>
              </c:numCache>
            </c:numRef>
          </c:xVal>
          <c:yVal>
            <c:numRef>
              <c:f>'benchmark final'!$F$4:$F$6</c:f>
              <c:numCache>
                <c:formatCode>0</c:formatCode>
                <c:ptCount val="3"/>
                <c:pt idx="0">
                  <c:v>1</c:v>
                </c:pt>
                <c:pt idx="1">
                  <c:v>1.6415145347113809</c:v>
                </c:pt>
                <c:pt idx="2">
                  <c:v>3.3062524827076181</c:v>
                </c:pt>
              </c:numCache>
            </c:numRef>
          </c:yVal>
          <c:smooth val="0"/>
          <c:extLst xmlns:c16r2="http://schemas.microsoft.com/office/drawing/2015/06/chart">
            <c:ext xmlns:c16="http://schemas.microsoft.com/office/drawing/2014/chart" uri="{C3380CC4-5D6E-409C-BE32-E72D297353CC}">
              <c16:uniqueId val="{00000001-2575-4CEF-9740-849BB2D8A678}"/>
            </c:ext>
          </c:extLst>
        </c:ser>
        <c:dLbls>
          <c:showLegendKey val="0"/>
          <c:showVal val="0"/>
          <c:showCatName val="0"/>
          <c:showSerName val="0"/>
          <c:showPercent val="0"/>
          <c:showBubbleSize val="0"/>
        </c:dLbls>
        <c:axId val="189084416"/>
        <c:axId val="189069952"/>
      </c:scatterChart>
      <c:valAx>
        <c:axId val="189065856"/>
        <c:scaling>
          <c:orientation val="minMax"/>
        </c:scaling>
        <c:delete val="0"/>
        <c:axPos val="b"/>
        <c:title>
          <c:tx>
            <c:rich>
              <a:bodyPr/>
              <a:lstStyle/>
              <a:p>
                <a:pPr>
                  <a:defRPr/>
                </a:pPr>
                <a:r>
                  <a:rPr lang="nl-BE"/>
                  <a:t>number of GPUs</a:t>
                </a:r>
              </a:p>
            </c:rich>
          </c:tx>
          <c:layout/>
          <c:overlay val="0"/>
        </c:title>
        <c:numFmt formatCode="General" sourceLinked="1"/>
        <c:majorTickMark val="out"/>
        <c:minorTickMark val="none"/>
        <c:tickLblPos val="nextTo"/>
        <c:crossAx val="189068032"/>
        <c:crosses val="autoZero"/>
        <c:crossBetween val="midCat"/>
      </c:valAx>
      <c:valAx>
        <c:axId val="189068032"/>
        <c:scaling>
          <c:orientation val="minMax"/>
          <c:max val="1"/>
        </c:scaling>
        <c:delete val="0"/>
        <c:axPos val="l"/>
        <c:title>
          <c:tx>
            <c:rich>
              <a:bodyPr rot="-5400000" vert="horz"/>
              <a:lstStyle/>
              <a:p>
                <a:pPr>
                  <a:defRPr/>
                </a:pPr>
                <a:r>
                  <a:rPr lang="nl-BE"/>
                  <a:t>efficiency</a:t>
                </a:r>
                <a:r>
                  <a:rPr lang="nl-BE" baseline="0"/>
                  <a:t> (w.r.t. 1 GPU)</a:t>
                </a:r>
                <a:endParaRPr lang="nl-BE"/>
              </a:p>
            </c:rich>
          </c:tx>
          <c:layout/>
          <c:overlay val="0"/>
        </c:title>
        <c:numFmt formatCode="0.00" sourceLinked="1"/>
        <c:majorTickMark val="out"/>
        <c:minorTickMark val="none"/>
        <c:tickLblPos val="nextTo"/>
        <c:crossAx val="189065856"/>
        <c:crosses val="autoZero"/>
        <c:crossBetween val="midCat"/>
        <c:majorUnit val="0.2"/>
      </c:valAx>
      <c:valAx>
        <c:axId val="189069952"/>
        <c:scaling>
          <c:orientation val="minMax"/>
          <c:max val="3.5"/>
          <c:min val="0"/>
        </c:scaling>
        <c:delete val="0"/>
        <c:axPos val="r"/>
        <c:title>
          <c:tx>
            <c:rich>
              <a:bodyPr/>
              <a:lstStyle/>
              <a:p>
                <a:pPr>
                  <a:defRPr/>
                </a:pPr>
                <a:r>
                  <a:rPr lang="nl-BE"/>
                  <a:t>Speedup</a:t>
                </a:r>
                <a:r>
                  <a:rPr lang="nl-BE" baseline="0"/>
                  <a:t> (w.r.t. 1GPU)</a:t>
                </a:r>
                <a:endParaRPr lang="nl-BE"/>
              </a:p>
            </c:rich>
          </c:tx>
          <c:layout/>
          <c:overlay val="0"/>
        </c:title>
        <c:numFmt formatCode="0" sourceLinked="1"/>
        <c:majorTickMark val="out"/>
        <c:minorTickMark val="none"/>
        <c:tickLblPos val="nextTo"/>
        <c:crossAx val="189084416"/>
        <c:crosses val="max"/>
        <c:crossBetween val="midCat"/>
        <c:majorUnit val="1"/>
      </c:valAx>
      <c:valAx>
        <c:axId val="189084416"/>
        <c:scaling>
          <c:orientation val="minMax"/>
        </c:scaling>
        <c:delete val="1"/>
        <c:axPos val="b"/>
        <c:numFmt formatCode="General" sourceLinked="1"/>
        <c:majorTickMark val="out"/>
        <c:minorTickMark val="none"/>
        <c:tickLblPos val="nextTo"/>
        <c:crossAx val="189069952"/>
        <c:crosses val="autoZero"/>
        <c:crossBetween val="midCat"/>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F52198-A43D-44D3-A3C4-376E2390A986}" type="datetimeFigureOut">
              <a:rPr lang="nl-BE" smtClean="0"/>
              <a:t>19/06/2022</a:t>
            </a:fld>
            <a:endParaRPr lang="nl-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EF4039-C894-4B87-A3F1-90DA1C362423}" type="slidenum">
              <a:rPr lang="nl-BE" smtClean="0"/>
              <a:t>‹#›</a:t>
            </a:fld>
            <a:endParaRPr lang="nl-BE"/>
          </a:p>
        </p:txBody>
      </p:sp>
    </p:spTree>
    <p:extLst>
      <p:ext uri="{BB962C8B-B14F-4D97-AF65-F5344CB8AC3E}">
        <p14:creationId xmlns:p14="http://schemas.microsoft.com/office/powerpoint/2010/main" val="119972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Good day everyone, my name is Mats Denayer. I am a 3</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GB" sz="1800" dirty="0">
                <a:effectLst/>
                <a:latin typeface="Calibri" panose="020F0502020204030204" pitchFamily="34" charset="0"/>
                <a:ea typeface="Calibri" panose="020F0502020204030204" pitchFamily="34" charset="0"/>
                <a:cs typeface="Times New Roman" panose="02020603050405020304" pitchFamily="18" charset="0"/>
              </a:rPr>
              <a:t> year PhD student of the ALGC research group at the VUB under the supervision of Frank De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Proft</a:t>
            </a:r>
            <a:r>
              <a:rPr lang="en-GB" sz="1800" dirty="0">
                <a:effectLst/>
                <a:latin typeface="Calibri" panose="020F0502020204030204" pitchFamily="34" charset="0"/>
                <a:ea typeface="Calibri" panose="020F0502020204030204" pitchFamily="34" charset="0"/>
                <a:cs typeface="Times New Roman" panose="02020603050405020304" pitchFamily="18" charset="0"/>
              </a:rPr>
              <a:t>. ALGC stands for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algemene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chemie</a:t>
            </a:r>
            <a:r>
              <a:rPr lang="en-GB" sz="1800" dirty="0">
                <a:effectLst/>
                <a:latin typeface="Calibri" panose="020F0502020204030204" pitchFamily="34" charset="0"/>
                <a:ea typeface="Calibri" panose="020F0502020204030204" pitchFamily="34" charset="0"/>
                <a:cs typeface="Times New Roman" panose="02020603050405020304" pitchFamily="18" charset="0"/>
              </a:rPr>
              <a:t>”, meaning general chemistry in Dutch. This name mainly refers to the group’s educational activities for the broad first year students in sciences, although its research activities are mainly focussed around physical and quantum chemistry. Within the context of an academic use case I will present here today an overview of my research activities and the use of VSC infrastructure that came hand in hand with it.</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EEF4039-C894-4B87-A3F1-90DA1C362423}" type="slidenum">
              <a:rPr lang="nl-BE" smtClean="0"/>
              <a:t>1</a:t>
            </a:fld>
            <a:endParaRPr lang="nl-BE"/>
          </a:p>
        </p:txBody>
      </p:sp>
    </p:spTree>
    <p:extLst>
      <p:ext uri="{BB962C8B-B14F-4D97-AF65-F5344CB8AC3E}">
        <p14:creationId xmlns:p14="http://schemas.microsoft.com/office/powerpoint/2010/main" val="631865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As a further validation for our developed protocol based on a single polymer chain, an alternative route to assess polymer solubility is explored whereby a small bundle of entangled polymer chains, representing a fraction of an amorphous polymer phase, is immersed in solvent and the degree of spontaneous dissociation is evaluated. In this context, the dissociation propensity is defined as a measure for solubility, holding the solvent accessible surface area (SASA) at the end of the MD simulation (at equilibrium, averaged over a sufficiently long time-interval) against the theoretically maximal SASA, rendering a value between 0, indicative for an antisolvent (indicated in red), and 1, pointing towards a good solvent for the corresponding polymer (indicated in green). </a:t>
            </a:r>
            <a:r>
              <a:rPr lang="nl-BE" sz="1800" dirty="0">
                <a:effectLst/>
                <a:latin typeface="Calibri" panose="020F0502020204030204" pitchFamily="34" charset="0"/>
                <a:ea typeface="Calibri" panose="020F0502020204030204" pitchFamily="34" charset="0"/>
                <a:cs typeface="Times New Roman" panose="02020603050405020304" pitchFamily="18" charset="0"/>
              </a:rPr>
              <a:t>The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table</a:t>
            </a:r>
            <a:r>
              <a:rPr lang="nl-BE" sz="1800" dirty="0">
                <a:effectLst/>
                <a:latin typeface="Calibri" panose="020F0502020204030204" pitchFamily="34" charset="0"/>
                <a:ea typeface="Calibri" panose="020F0502020204030204" pitchFamily="34" charset="0"/>
                <a:cs typeface="Times New Roman" panose="02020603050405020304" pitchFamily="18" charset="0"/>
              </a:rPr>
              <a:t> shows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that</a:t>
            </a:r>
            <a:r>
              <a:rPr lang="nl-BE" sz="1800" dirty="0">
                <a:effectLst/>
                <a:latin typeface="Calibri" panose="020F0502020204030204" pitchFamily="34" charset="0"/>
                <a:ea typeface="Calibri" panose="020F0502020204030204" pitchFamily="34" charset="0"/>
                <a:cs typeface="Times New Roman" panose="02020603050405020304" pitchFamily="18" charset="0"/>
              </a:rPr>
              <a:t> we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identified</a:t>
            </a:r>
            <a:r>
              <a:rPr lang="nl-BE" sz="1800" dirty="0">
                <a:effectLst/>
                <a:latin typeface="Calibri" panose="020F0502020204030204" pitchFamily="34" charset="0"/>
                <a:ea typeface="Calibri" panose="020F0502020204030204" pitchFamily="34" charset="0"/>
                <a:cs typeface="Times New Roman" panose="02020603050405020304" pitchFamily="18" charset="0"/>
              </a:rPr>
              <a:t> methanol as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an</a:t>
            </a:r>
            <a:r>
              <a:rPr lang="nl-BE" sz="1800" dirty="0">
                <a:effectLst/>
                <a:latin typeface="Calibri" panose="020F0502020204030204" pitchFamily="34" charset="0"/>
                <a:ea typeface="Calibri" panose="020F0502020204030204" pitchFamily="34" charset="0"/>
                <a:cs typeface="Times New Roman" panose="02020603050405020304" pitchFamily="18" charset="0"/>
              </a:rPr>
              <a:t> antisolvent,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and</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dichloromethane</a:t>
            </a:r>
            <a:r>
              <a:rPr lang="nl-BE" sz="1800" dirty="0">
                <a:effectLst/>
                <a:latin typeface="Calibri" panose="020F0502020204030204" pitchFamily="34" charset="0"/>
                <a:ea typeface="Calibri" panose="020F0502020204030204" pitchFamily="34" charset="0"/>
                <a:cs typeface="Times New Roman" panose="02020603050405020304" pitchFamily="18" charset="0"/>
              </a:rPr>
              <a:t> as a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good</a:t>
            </a:r>
            <a:r>
              <a:rPr lang="nl-BE" sz="1800" dirty="0">
                <a:effectLst/>
                <a:latin typeface="Calibri" panose="020F0502020204030204" pitchFamily="34" charset="0"/>
                <a:ea typeface="Calibri" panose="020F0502020204030204" pitchFamily="34" charset="0"/>
                <a:cs typeface="Times New Roman" panose="02020603050405020304" pitchFamily="18" charset="0"/>
              </a:rPr>
              <a:t> solvent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for</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all</a:t>
            </a:r>
            <a:r>
              <a:rPr lang="nl-BE" sz="1800" dirty="0">
                <a:effectLst/>
                <a:latin typeface="Calibri" panose="020F0502020204030204" pitchFamily="34" charset="0"/>
                <a:ea typeface="Calibri" panose="020F0502020204030204" pitchFamily="34" charset="0"/>
                <a:cs typeface="Times New Roman" panose="02020603050405020304" pitchFamily="18" charset="0"/>
              </a:rPr>
              <a:t> of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investigated</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polymers</a:t>
            </a:r>
            <a:r>
              <a:rPr lang="nl-BE" sz="1800" dirty="0">
                <a:effectLst/>
                <a:latin typeface="Calibri" panose="020F0502020204030204" pitchFamily="34" charset="0"/>
                <a:ea typeface="Calibri" panose="020F0502020204030204" pitchFamily="34" charset="0"/>
                <a:cs typeface="Times New Roman" panose="02020603050405020304" pitchFamily="18" charset="0"/>
              </a:rPr>
              <a:t>, in line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with</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experimental</a:t>
            </a:r>
            <a:r>
              <a:rPr lang="nl-BE" sz="1800" dirty="0">
                <a:effectLst/>
                <a:latin typeface="Calibri" panose="020F0502020204030204" pitchFamily="34" charset="0"/>
                <a:ea typeface="Calibri" panose="020F0502020204030204" pitchFamily="34" charset="0"/>
                <a:cs typeface="Times New Roman" panose="02020603050405020304" pitchFamily="18" charset="0"/>
              </a:rPr>
              <a:t> data. The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remaining</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values</a:t>
            </a:r>
            <a:r>
              <a:rPr lang="nl-BE" sz="1800" dirty="0">
                <a:effectLst/>
                <a:latin typeface="Calibri" panose="020F0502020204030204" pitchFamily="34" charset="0"/>
                <a:ea typeface="Calibri" panose="020F0502020204030204" pitchFamily="34" charset="0"/>
                <a:cs typeface="Times New Roman" panose="02020603050405020304" pitchFamily="18" charset="0"/>
              </a:rPr>
              <a:t> are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still</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to</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be</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tested</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against</a:t>
            </a:r>
            <a:r>
              <a:rPr lang="nl-BE" sz="1800" dirty="0">
                <a:effectLst/>
                <a:latin typeface="Calibri" panose="020F0502020204030204" pitchFamily="34" charset="0"/>
                <a:ea typeface="Calibri" panose="020F0502020204030204" pitchFamily="34" charset="0"/>
                <a:cs typeface="Times New Roman" panose="02020603050405020304" pitchFamily="18" charset="0"/>
              </a:rPr>
              <a:t> experiment,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for</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which</a:t>
            </a:r>
            <a:r>
              <a:rPr lang="nl-BE" sz="1800" dirty="0">
                <a:effectLst/>
                <a:latin typeface="Calibri" panose="020F0502020204030204" pitchFamily="34" charset="0"/>
                <a:ea typeface="Calibri" panose="020F0502020204030204" pitchFamily="34" charset="0"/>
                <a:cs typeface="Times New Roman" panose="02020603050405020304" pitchFamily="18" charset="0"/>
              </a:rPr>
              <a:t> we are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currently</a:t>
            </a:r>
            <a:r>
              <a:rPr lang="nl-BE" sz="1800" dirty="0">
                <a:effectLst/>
                <a:latin typeface="Calibri" panose="020F0502020204030204" pitchFamily="34" charset="0"/>
                <a:ea typeface="Calibri" panose="020F0502020204030204" pitchFamily="34" charset="0"/>
                <a:cs typeface="Times New Roman" panose="02020603050405020304" pitchFamily="18" charset="0"/>
              </a:rPr>
              <a:t> in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conctact</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with</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our</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experimental</a:t>
            </a:r>
            <a:r>
              <a:rPr lang="nl-BE" sz="1800" dirty="0">
                <a:effectLst/>
                <a:latin typeface="Calibri" panose="020F0502020204030204" pitchFamily="34" charset="0"/>
                <a:ea typeface="Calibri" panose="020F0502020204030204" pitchFamily="34" charset="0"/>
                <a:cs typeface="Times New Roman" panose="02020603050405020304" pitchFamily="18" charset="0"/>
              </a:rPr>
              <a:t> partners.</a:t>
            </a:r>
          </a:p>
          <a:p>
            <a:endParaRPr lang="nl-BE" dirty="0"/>
          </a:p>
        </p:txBody>
      </p:sp>
      <p:sp>
        <p:nvSpPr>
          <p:cNvPr id="4" name="Slide Number Placeholder 3"/>
          <p:cNvSpPr>
            <a:spLocks noGrp="1"/>
          </p:cNvSpPr>
          <p:nvPr>
            <p:ph type="sldNum" sz="quarter" idx="5"/>
          </p:nvPr>
        </p:nvSpPr>
        <p:spPr/>
        <p:txBody>
          <a:bodyPr/>
          <a:lstStyle/>
          <a:p>
            <a:fld id="{4EEF4039-C894-4B87-A3F1-90DA1C362423}" type="slidenum">
              <a:rPr lang="nl-BE" smtClean="0"/>
              <a:t>10</a:t>
            </a:fld>
            <a:endParaRPr lang="nl-BE"/>
          </a:p>
        </p:txBody>
      </p:sp>
    </p:spTree>
    <p:extLst>
      <p:ext uri="{BB962C8B-B14F-4D97-AF65-F5344CB8AC3E}">
        <p14:creationId xmlns:p14="http://schemas.microsoft.com/office/powerpoint/2010/main" val="3966407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All molecular dynamics simulations are carried out on the Tier-1 cluster ‘Hortense’, whereas post-processing is conducted using the Tier-2 infrastructure ‘Hydra’. A typical simulation is ran on a single GPU node consisting of 4GPUs. A non-covalent interaction analysis carried out at the tier-2 computer typically uses 10 cores on a single CPU node.</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4" name="Slide Number Placeholder 3"/>
          <p:cNvSpPr>
            <a:spLocks noGrp="1"/>
          </p:cNvSpPr>
          <p:nvPr>
            <p:ph type="sldNum" sz="quarter" idx="5"/>
          </p:nvPr>
        </p:nvSpPr>
        <p:spPr/>
        <p:txBody>
          <a:bodyPr/>
          <a:lstStyle/>
          <a:p>
            <a:fld id="{4EEF4039-C894-4B87-A3F1-90DA1C362423}" type="slidenum">
              <a:rPr lang="nl-BE" smtClean="0"/>
              <a:t>11</a:t>
            </a:fld>
            <a:endParaRPr lang="nl-BE"/>
          </a:p>
        </p:txBody>
      </p:sp>
    </p:spTree>
    <p:extLst>
      <p:ext uri="{BB962C8B-B14F-4D97-AF65-F5344CB8AC3E}">
        <p14:creationId xmlns:p14="http://schemas.microsoft.com/office/powerpoint/2010/main" val="2234199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I will conclude this presentation by showing as to why the use of Hortense is of major importance for my research. Carrying out molecular dynamics simulations of this scale (meaning around several millions of atoms) requires resources that are not available on Tier-2 systems. Without Hortense, the total runtime for this study would be prohibitively large. Using the most optimal resources in terms of efficiency, a single 100ns simulations on the Tier-2 system Hydra would take around 28 days, whereas using Hortense a single simulation takes less than one week. The charts on the slide display the efficiency (black) and speedup (red)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w.r.t.</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 baseline of either 1 core (top) or 1 GPU (bottom). It can be seen that in both case the speedup drastically increased with the number of resources. The efficiency however, is most optimal using GPUs.</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4" name="Slide Number Placeholder 3"/>
          <p:cNvSpPr>
            <a:spLocks noGrp="1"/>
          </p:cNvSpPr>
          <p:nvPr>
            <p:ph type="sldNum" sz="quarter" idx="5"/>
          </p:nvPr>
        </p:nvSpPr>
        <p:spPr/>
        <p:txBody>
          <a:bodyPr/>
          <a:lstStyle/>
          <a:p>
            <a:fld id="{4EEF4039-C894-4B87-A3F1-90DA1C362423}" type="slidenum">
              <a:rPr lang="nl-BE" smtClean="0"/>
              <a:t>12</a:t>
            </a:fld>
            <a:endParaRPr lang="nl-BE"/>
          </a:p>
        </p:txBody>
      </p:sp>
    </p:spTree>
    <p:extLst>
      <p:ext uri="{BB962C8B-B14F-4D97-AF65-F5344CB8AC3E}">
        <p14:creationId xmlns:p14="http://schemas.microsoft.com/office/powerpoint/2010/main" val="4286338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aseline="0" dirty="0"/>
              <a:t>We </a:t>
            </a:r>
            <a:r>
              <a:rPr lang="nl-BE" baseline="0" dirty="0" err="1"/>
              <a:t>considered</a:t>
            </a:r>
            <a:r>
              <a:rPr lang="nl-BE" baseline="0" dirty="0"/>
              <a:t> </a:t>
            </a:r>
            <a:r>
              <a:rPr lang="nl-BE" baseline="0" dirty="0" err="1"/>
              <a:t>the</a:t>
            </a:r>
            <a:r>
              <a:rPr lang="nl-BE" baseline="0" dirty="0"/>
              <a:t> </a:t>
            </a:r>
            <a:r>
              <a:rPr lang="nl-BE" baseline="0" dirty="0" err="1"/>
              <a:t>integrated</a:t>
            </a:r>
            <a:r>
              <a:rPr lang="nl-BE" baseline="0" dirty="0"/>
              <a:t> NCI </a:t>
            </a:r>
            <a:r>
              <a:rPr lang="nl-BE" baseline="0" dirty="0" err="1"/>
              <a:t>density</a:t>
            </a:r>
            <a:r>
              <a:rPr lang="nl-BE" baseline="0" dirty="0"/>
              <a:t> as a </a:t>
            </a:r>
            <a:r>
              <a:rPr lang="nl-BE" baseline="0" dirty="0" err="1"/>
              <a:t>quantitative</a:t>
            </a:r>
            <a:r>
              <a:rPr lang="nl-BE" baseline="0" dirty="0"/>
              <a:t> </a:t>
            </a:r>
            <a:r>
              <a:rPr lang="nl-BE" baseline="0" dirty="0" err="1"/>
              <a:t>measure</a:t>
            </a:r>
            <a:r>
              <a:rPr lang="nl-BE" baseline="0" dirty="0"/>
              <a:t> </a:t>
            </a:r>
            <a:r>
              <a:rPr lang="nl-BE" baseline="0" dirty="0" err="1"/>
              <a:t>for</a:t>
            </a:r>
            <a:r>
              <a:rPr lang="nl-BE" baseline="0" dirty="0"/>
              <a:t> non-covalent </a:t>
            </a:r>
            <a:r>
              <a:rPr lang="nl-BE" baseline="0" dirty="0" err="1"/>
              <a:t>interaction</a:t>
            </a:r>
            <a:r>
              <a:rPr lang="nl-BE" baseline="0" dirty="0"/>
              <a:t> </a:t>
            </a:r>
            <a:r>
              <a:rPr lang="nl-BE" baseline="0" dirty="0" err="1"/>
              <a:t>strength</a:t>
            </a:r>
            <a:r>
              <a:rPr lang="nl-BE" baseline="0" dirty="0"/>
              <a:t>. </a:t>
            </a:r>
            <a:r>
              <a:rPr lang="nl-BE" baseline="0" dirty="0" err="1"/>
              <a:t>This</a:t>
            </a:r>
            <a:r>
              <a:rPr lang="nl-BE" baseline="0" dirty="0"/>
              <a:t> </a:t>
            </a:r>
            <a:r>
              <a:rPr lang="nl-BE" baseline="0" dirty="0" err="1"/>
              <a:t>quantity</a:t>
            </a:r>
            <a:r>
              <a:rPr lang="nl-BE" baseline="0" dirty="0"/>
              <a:t> </a:t>
            </a:r>
            <a:r>
              <a:rPr lang="nl-BE" baseline="0" dirty="0" err="1"/>
              <a:t>allows</a:t>
            </a:r>
            <a:r>
              <a:rPr lang="nl-BE" baseline="0" dirty="0"/>
              <a:t> </a:t>
            </a:r>
            <a:r>
              <a:rPr lang="nl-BE" baseline="0" dirty="0" err="1"/>
              <a:t>for</a:t>
            </a:r>
            <a:r>
              <a:rPr lang="nl-BE" baseline="0" dirty="0"/>
              <a:t> </a:t>
            </a:r>
            <a:r>
              <a:rPr lang="nl-BE" baseline="0" dirty="0" err="1"/>
              <a:t>an</a:t>
            </a:r>
            <a:r>
              <a:rPr lang="nl-BE" baseline="0" dirty="0"/>
              <a:t> </a:t>
            </a:r>
            <a:r>
              <a:rPr lang="nl-BE" baseline="0" dirty="0" err="1"/>
              <a:t>insightful</a:t>
            </a:r>
            <a:r>
              <a:rPr lang="nl-BE" baseline="0" dirty="0"/>
              <a:t> analysis as </a:t>
            </a:r>
            <a:r>
              <a:rPr lang="nl-BE" baseline="0" dirty="0" err="1"/>
              <a:t>it</a:t>
            </a:r>
            <a:r>
              <a:rPr lang="nl-BE" baseline="0" dirty="0"/>
              <a:t> </a:t>
            </a:r>
            <a:r>
              <a:rPr lang="nl-BE" baseline="0" dirty="0" err="1"/>
              <a:t>can</a:t>
            </a:r>
            <a:r>
              <a:rPr lang="nl-BE" baseline="0" dirty="0"/>
              <a:t> </a:t>
            </a:r>
            <a:r>
              <a:rPr lang="nl-BE" baseline="0" dirty="0" err="1"/>
              <a:t>be</a:t>
            </a:r>
            <a:r>
              <a:rPr lang="nl-BE" baseline="0" dirty="0"/>
              <a:t> </a:t>
            </a:r>
            <a:r>
              <a:rPr lang="nl-BE" baseline="0" dirty="0" err="1"/>
              <a:t>broken</a:t>
            </a:r>
            <a:r>
              <a:rPr lang="nl-BE" baseline="0" dirty="0"/>
              <a:t> down </a:t>
            </a:r>
            <a:r>
              <a:rPr lang="nl-BE" baseline="0" dirty="0" err="1"/>
              <a:t>into</a:t>
            </a:r>
            <a:r>
              <a:rPr lang="nl-BE" baseline="0" dirty="0"/>
              <a:t> strong </a:t>
            </a:r>
            <a:r>
              <a:rPr lang="nl-BE" baseline="0" dirty="0" err="1"/>
              <a:t>attractive</a:t>
            </a:r>
            <a:r>
              <a:rPr lang="nl-BE" baseline="0" dirty="0"/>
              <a:t>, </a:t>
            </a:r>
            <a:r>
              <a:rPr lang="nl-BE" baseline="0" dirty="0" err="1"/>
              <a:t>weak</a:t>
            </a:r>
            <a:r>
              <a:rPr lang="nl-BE" baseline="0" dirty="0"/>
              <a:t> van der </a:t>
            </a:r>
            <a:r>
              <a:rPr lang="nl-BE" baseline="0" dirty="0" err="1"/>
              <a:t>waals</a:t>
            </a:r>
            <a:r>
              <a:rPr lang="nl-BE" baseline="0" dirty="0"/>
              <a:t> </a:t>
            </a:r>
            <a:r>
              <a:rPr lang="nl-BE" baseline="0" dirty="0" err="1"/>
              <a:t>and</a:t>
            </a:r>
            <a:r>
              <a:rPr lang="nl-BE" baseline="0" dirty="0"/>
              <a:t> strong </a:t>
            </a:r>
            <a:r>
              <a:rPr lang="nl-BE" baseline="0" dirty="0" err="1"/>
              <a:t>repulsive</a:t>
            </a:r>
            <a:r>
              <a:rPr lang="nl-BE" baseline="0" dirty="0"/>
              <a:t> </a:t>
            </a:r>
            <a:r>
              <a:rPr lang="nl-BE" baseline="0" dirty="0" err="1"/>
              <a:t>interactions</a:t>
            </a:r>
            <a:r>
              <a:rPr lang="nl-BE" baseline="0" dirty="0"/>
              <a:t> </a:t>
            </a:r>
            <a:r>
              <a:rPr lang="nl-BE" baseline="0" dirty="0" err="1"/>
              <a:t>which</a:t>
            </a:r>
            <a:r>
              <a:rPr lang="nl-BE" baseline="0" dirty="0"/>
              <a:t> </a:t>
            </a:r>
            <a:r>
              <a:rPr lang="nl-BE" baseline="0" dirty="0" err="1"/>
              <a:t>can</a:t>
            </a:r>
            <a:r>
              <a:rPr lang="nl-BE" baseline="0" dirty="0"/>
              <a:t> </a:t>
            </a:r>
            <a:r>
              <a:rPr lang="nl-BE" baseline="0" dirty="0" err="1"/>
              <a:t>all</a:t>
            </a:r>
            <a:r>
              <a:rPr lang="nl-BE" baseline="0" dirty="0"/>
              <a:t> </a:t>
            </a:r>
            <a:r>
              <a:rPr lang="nl-BE" baseline="0" dirty="0" err="1"/>
              <a:t>be</a:t>
            </a:r>
            <a:r>
              <a:rPr lang="nl-BE" baseline="0" dirty="0"/>
              <a:t> </a:t>
            </a:r>
            <a:r>
              <a:rPr lang="nl-BE" baseline="0" dirty="0" err="1"/>
              <a:t>visualized</a:t>
            </a:r>
            <a:r>
              <a:rPr lang="nl-BE" baseline="0" dirty="0"/>
              <a:t> </a:t>
            </a:r>
            <a:r>
              <a:rPr lang="nl-BE" baseline="0" dirty="0" err="1"/>
              <a:t>and</a:t>
            </a:r>
            <a:r>
              <a:rPr lang="nl-BE" baseline="0" dirty="0"/>
              <a:t> </a:t>
            </a:r>
            <a:r>
              <a:rPr lang="nl-BE" baseline="0" dirty="0" err="1"/>
              <a:t>located</a:t>
            </a:r>
            <a:r>
              <a:rPr lang="nl-BE" baseline="0" dirty="0"/>
              <a:t> on </a:t>
            </a:r>
            <a:r>
              <a:rPr lang="nl-BE" baseline="0" dirty="0" err="1"/>
              <a:t>the</a:t>
            </a:r>
            <a:r>
              <a:rPr lang="nl-BE" baseline="0" dirty="0"/>
              <a:t> system </a:t>
            </a:r>
            <a:r>
              <a:rPr lang="nl-BE" baseline="0" dirty="0" err="1"/>
              <a:t>under</a:t>
            </a:r>
            <a:r>
              <a:rPr lang="nl-BE" baseline="0" dirty="0"/>
              <a:t> </a:t>
            </a:r>
            <a:r>
              <a:rPr lang="nl-BE" baseline="0" dirty="0" err="1"/>
              <a:t>investigation</a:t>
            </a:r>
            <a:r>
              <a:rPr lang="nl-BE" baseline="0" dirty="0"/>
              <a:t>. We </a:t>
            </a:r>
            <a:r>
              <a:rPr lang="nl-BE" baseline="0" dirty="0" err="1"/>
              <a:t>established</a:t>
            </a:r>
            <a:r>
              <a:rPr lang="nl-BE" baseline="0" dirty="0"/>
              <a:t> a </a:t>
            </a:r>
            <a:r>
              <a:rPr lang="nl-BE" baseline="0" dirty="0" err="1"/>
              <a:t>qualitative</a:t>
            </a:r>
            <a:r>
              <a:rPr lang="nl-BE" baseline="0" dirty="0"/>
              <a:t> agreement </a:t>
            </a:r>
            <a:r>
              <a:rPr lang="nl-BE" baseline="0" dirty="0" err="1"/>
              <a:t>between</a:t>
            </a:r>
            <a:r>
              <a:rPr lang="nl-BE" baseline="0" dirty="0"/>
              <a:t> I_NCI </a:t>
            </a:r>
            <a:r>
              <a:rPr lang="nl-BE" baseline="0" dirty="0" err="1"/>
              <a:t>and</a:t>
            </a:r>
            <a:r>
              <a:rPr lang="nl-BE" baseline="0" dirty="0"/>
              <a:t> </a:t>
            </a:r>
            <a:r>
              <a:rPr lang="nl-BE" baseline="0" dirty="0" err="1"/>
              <a:t>known</a:t>
            </a:r>
            <a:r>
              <a:rPr lang="nl-BE" baseline="0" dirty="0"/>
              <a:t> </a:t>
            </a:r>
            <a:r>
              <a:rPr lang="nl-BE" baseline="0" dirty="0" err="1"/>
              <a:t>solubility</a:t>
            </a:r>
            <a:r>
              <a:rPr lang="nl-BE" baseline="0" dirty="0"/>
              <a:t> </a:t>
            </a:r>
            <a:r>
              <a:rPr lang="nl-BE" baseline="0" dirty="0" err="1"/>
              <a:t>descriptors</a:t>
            </a:r>
            <a:r>
              <a:rPr lang="nl-BE" baseline="0" dirty="0"/>
              <a:t> </a:t>
            </a:r>
            <a:r>
              <a:rPr lang="nl-BE" baseline="0" dirty="0" err="1"/>
              <a:t>such</a:t>
            </a:r>
            <a:r>
              <a:rPr lang="nl-BE" baseline="0" dirty="0"/>
              <a:t> as </a:t>
            </a:r>
            <a:r>
              <a:rPr lang="nl-BE" baseline="0" dirty="0" err="1"/>
              <a:t>the</a:t>
            </a:r>
            <a:r>
              <a:rPr lang="nl-BE" baseline="0" dirty="0"/>
              <a:t> </a:t>
            </a:r>
            <a:r>
              <a:rPr lang="nl-BE" baseline="0" dirty="0" err="1"/>
              <a:t>solvation</a:t>
            </a:r>
            <a:r>
              <a:rPr lang="nl-BE" baseline="0" dirty="0"/>
              <a:t> free energy </a:t>
            </a:r>
            <a:r>
              <a:rPr lang="nl-BE" baseline="0" dirty="0" err="1"/>
              <a:t>and</a:t>
            </a:r>
            <a:r>
              <a:rPr lang="nl-BE" baseline="0" dirty="0"/>
              <a:t> </a:t>
            </a:r>
            <a:r>
              <a:rPr lang="nl-BE" baseline="0" dirty="0" err="1"/>
              <a:t>the</a:t>
            </a:r>
            <a:r>
              <a:rPr lang="nl-BE" baseline="0" dirty="0"/>
              <a:t> solvent </a:t>
            </a:r>
            <a:r>
              <a:rPr lang="nl-BE" baseline="0" dirty="0" err="1"/>
              <a:t>accesible</a:t>
            </a:r>
            <a:r>
              <a:rPr lang="nl-BE" baseline="0" dirty="0"/>
              <a:t> </a:t>
            </a:r>
            <a:r>
              <a:rPr lang="nl-BE" baseline="0" dirty="0" err="1"/>
              <a:t>surface</a:t>
            </a:r>
            <a:r>
              <a:rPr lang="nl-BE" baseline="0" dirty="0"/>
              <a:t> area. The advantage of INCI over </a:t>
            </a:r>
            <a:r>
              <a:rPr lang="nl-BE" baseline="0" dirty="0" err="1"/>
              <a:t>the</a:t>
            </a:r>
            <a:r>
              <a:rPr lang="nl-BE" baseline="0" dirty="0"/>
              <a:t> </a:t>
            </a:r>
            <a:r>
              <a:rPr lang="nl-BE" baseline="0" dirty="0" err="1"/>
              <a:t>latter</a:t>
            </a:r>
            <a:r>
              <a:rPr lang="nl-BE" baseline="0" dirty="0"/>
              <a:t> is </a:t>
            </a:r>
            <a:r>
              <a:rPr lang="nl-BE" baseline="0" dirty="0" err="1"/>
              <a:t>that</a:t>
            </a:r>
            <a:r>
              <a:rPr lang="nl-BE" baseline="0" dirty="0"/>
              <a:t> </a:t>
            </a:r>
            <a:r>
              <a:rPr lang="nl-BE" baseline="0" dirty="0" err="1"/>
              <a:t>it</a:t>
            </a:r>
            <a:r>
              <a:rPr lang="nl-BE" baseline="0" dirty="0"/>
              <a:t> </a:t>
            </a:r>
            <a:r>
              <a:rPr lang="nl-BE" baseline="0" dirty="0" err="1"/>
              <a:t>thus</a:t>
            </a:r>
            <a:r>
              <a:rPr lang="nl-BE" baseline="0" dirty="0"/>
              <a:t> </a:t>
            </a:r>
            <a:r>
              <a:rPr lang="nl-BE" baseline="0" dirty="0" err="1"/>
              <a:t>contains</a:t>
            </a:r>
            <a:r>
              <a:rPr lang="nl-BE" baseline="0" dirty="0"/>
              <a:t> </a:t>
            </a:r>
            <a:r>
              <a:rPr lang="nl-BE" baseline="0" dirty="0" err="1"/>
              <a:t>the</a:t>
            </a:r>
            <a:r>
              <a:rPr lang="nl-BE" baseline="0" dirty="0"/>
              <a:t> </a:t>
            </a:r>
            <a:r>
              <a:rPr lang="nl-BE" baseline="0" dirty="0" err="1"/>
              <a:t>combined</a:t>
            </a:r>
            <a:r>
              <a:rPr lang="nl-BE" baseline="0" dirty="0"/>
              <a:t> information on </a:t>
            </a:r>
            <a:r>
              <a:rPr lang="nl-BE" baseline="0" dirty="0" err="1"/>
              <a:t>the</a:t>
            </a:r>
            <a:r>
              <a:rPr lang="nl-BE" baseline="0" dirty="0"/>
              <a:t> </a:t>
            </a:r>
            <a:r>
              <a:rPr lang="nl-BE" baseline="0" dirty="0" err="1"/>
              <a:t>energetics</a:t>
            </a:r>
            <a:r>
              <a:rPr lang="nl-BE" baseline="0" dirty="0"/>
              <a:t> as well as </a:t>
            </a:r>
            <a:r>
              <a:rPr lang="nl-BE" baseline="0" dirty="0" err="1"/>
              <a:t>the</a:t>
            </a:r>
            <a:r>
              <a:rPr lang="nl-BE" baseline="0" dirty="0"/>
              <a:t> </a:t>
            </a:r>
            <a:r>
              <a:rPr lang="nl-BE" baseline="0" dirty="0" err="1"/>
              <a:t>conformation</a:t>
            </a:r>
            <a:r>
              <a:rPr lang="nl-BE" baseline="0" dirty="0"/>
              <a:t> of </a:t>
            </a:r>
            <a:r>
              <a:rPr lang="nl-BE" baseline="0" dirty="0" err="1"/>
              <a:t>the</a:t>
            </a:r>
            <a:r>
              <a:rPr lang="nl-BE" baseline="0" dirty="0"/>
              <a:t> system</a:t>
            </a:r>
            <a:r>
              <a:rPr lang="nl-BE" baseline="0"/>
              <a:t>. </a:t>
            </a:r>
            <a:endParaRPr lang="nl-BE" baseline="0" dirty="0"/>
          </a:p>
          <a:p>
            <a:r>
              <a:rPr lang="nl-BE" baseline="0" dirty="0"/>
              <a:t>We </a:t>
            </a:r>
            <a:r>
              <a:rPr lang="nl-BE" baseline="0" dirty="0" err="1"/>
              <a:t>defined</a:t>
            </a:r>
            <a:r>
              <a:rPr lang="nl-BE" baseline="0" dirty="0"/>
              <a:t> </a:t>
            </a:r>
            <a:r>
              <a:rPr lang="nl-BE" baseline="0" dirty="0" err="1"/>
              <a:t>two</a:t>
            </a:r>
            <a:r>
              <a:rPr lang="nl-BE" baseline="0" dirty="0"/>
              <a:t> </a:t>
            </a:r>
            <a:r>
              <a:rPr lang="nl-BE" baseline="0" dirty="0" err="1"/>
              <a:t>quantities</a:t>
            </a:r>
            <a:r>
              <a:rPr lang="nl-BE" baseline="0" dirty="0"/>
              <a:t> as a </a:t>
            </a:r>
            <a:r>
              <a:rPr lang="nl-BE" baseline="0" dirty="0" err="1"/>
              <a:t>measure</a:t>
            </a:r>
            <a:r>
              <a:rPr lang="nl-BE" baseline="0" dirty="0"/>
              <a:t> </a:t>
            </a:r>
            <a:r>
              <a:rPr lang="nl-BE" baseline="0" dirty="0" err="1"/>
              <a:t>for</a:t>
            </a:r>
            <a:r>
              <a:rPr lang="nl-BE" baseline="0" dirty="0"/>
              <a:t> </a:t>
            </a:r>
            <a:r>
              <a:rPr lang="nl-BE" baseline="0" dirty="0" err="1"/>
              <a:t>solubilty</a:t>
            </a:r>
            <a:r>
              <a:rPr lang="nl-BE" baseline="0" dirty="0"/>
              <a:t>; </a:t>
            </a:r>
            <a:r>
              <a:rPr lang="nl-BE" baseline="0" dirty="0" err="1"/>
              <a:t>one</a:t>
            </a:r>
            <a:r>
              <a:rPr lang="nl-BE" baseline="0" dirty="0"/>
              <a:t> </a:t>
            </a:r>
            <a:r>
              <a:rPr lang="nl-BE" baseline="0" dirty="0" err="1"/>
              <a:t>being</a:t>
            </a:r>
            <a:r>
              <a:rPr lang="nl-BE" baseline="0" dirty="0"/>
              <a:t> </a:t>
            </a:r>
            <a:r>
              <a:rPr lang="nl-BE" baseline="0" dirty="0" err="1"/>
              <a:t>the</a:t>
            </a:r>
            <a:r>
              <a:rPr lang="nl-BE" baseline="0" dirty="0"/>
              <a:t> </a:t>
            </a:r>
            <a:r>
              <a:rPr lang="nl-BE" baseline="0" dirty="0" err="1"/>
              <a:t>relative</a:t>
            </a:r>
            <a:r>
              <a:rPr lang="nl-BE" baseline="0" dirty="0"/>
              <a:t> </a:t>
            </a:r>
            <a:r>
              <a:rPr lang="nl-BE" baseline="0" dirty="0" err="1"/>
              <a:t>integrated</a:t>
            </a:r>
            <a:r>
              <a:rPr lang="nl-BE" baseline="0" dirty="0"/>
              <a:t> NCI </a:t>
            </a:r>
            <a:r>
              <a:rPr lang="nl-BE" baseline="0" dirty="0" err="1"/>
              <a:t>density</a:t>
            </a:r>
            <a:r>
              <a:rPr lang="nl-BE" baseline="0" dirty="0"/>
              <a:t> </a:t>
            </a:r>
            <a:r>
              <a:rPr lang="nl-BE" baseline="0" dirty="0" err="1"/>
              <a:t>indicating</a:t>
            </a:r>
            <a:r>
              <a:rPr lang="nl-BE" baseline="0" dirty="0"/>
              <a:t> </a:t>
            </a:r>
            <a:r>
              <a:rPr lang="nl-BE" baseline="0" dirty="0" err="1"/>
              <a:t>the</a:t>
            </a:r>
            <a:r>
              <a:rPr lang="nl-BE" baseline="0" dirty="0"/>
              <a:t> </a:t>
            </a:r>
            <a:r>
              <a:rPr lang="nl-BE" baseline="0" dirty="0" err="1"/>
              <a:t>degree</a:t>
            </a:r>
            <a:r>
              <a:rPr lang="nl-BE" baseline="0" dirty="0"/>
              <a:t> of </a:t>
            </a:r>
            <a:r>
              <a:rPr lang="nl-BE" baseline="0" dirty="0" err="1"/>
              <a:t>polymer</a:t>
            </a:r>
            <a:r>
              <a:rPr lang="nl-BE" baseline="0" dirty="0"/>
              <a:t> chain </a:t>
            </a:r>
            <a:r>
              <a:rPr lang="nl-BE" baseline="0" dirty="0" err="1"/>
              <a:t>collapse</a:t>
            </a:r>
            <a:r>
              <a:rPr lang="nl-BE" baseline="0" dirty="0"/>
              <a:t> in a </a:t>
            </a:r>
            <a:r>
              <a:rPr lang="nl-BE" baseline="0" dirty="0" err="1"/>
              <a:t>given</a:t>
            </a:r>
            <a:r>
              <a:rPr lang="nl-BE" baseline="0" dirty="0"/>
              <a:t> solvent. </a:t>
            </a:r>
            <a:r>
              <a:rPr lang="nl-BE" baseline="0" dirty="0" err="1"/>
              <a:t>This</a:t>
            </a:r>
            <a:r>
              <a:rPr lang="nl-BE" baseline="0" dirty="0"/>
              <a:t> </a:t>
            </a:r>
            <a:r>
              <a:rPr lang="nl-BE" baseline="0" dirty="0" err="1"/>
              <a:t>value</a:t>
            </a:r>
            <a:r>
              <a:rPr lang="nl-BE" baseline="0" dirty="0"/>
              <a:t> </a:t>
            </a:r>
            <a:r>
              <a:rPr lang="nl-BE" baseline="0" dirty="0" err="1"/>
              <a:t>indicates</a:t>
            </a:r>
            <a:r>
              <a:rPr lang="nl-BE" baseline="0" dirty="0"/>
              <a:t> </a:t>
            </a:r>
            <a:r>
              <a:rPr lang="nl-BE" baseline="0" dirty="0" err="1"/>
              <a:t>to</a:t>
            </a:r>
            <a:r>
              <a:rPr lang="nl-BE" baseline="0" dirty="0"/>
              <a:t> </a:t>
            </a:r>
            <a:r>
              <a:rPr lang="nl-BE" baseline="0" dirty="0" err="1"/>
              <a:t>which</a:t>
            </a:r>
            <a:r>
              <a:rPr lang="nl-BE" baseline="0" dirty="0"/>
              <a:t> </a:t>
            </a:r>
            <a:r>
              <a:rPr lang="nl-BE" baseline="0" dirty="0" err="1"/>
              <a:t>extent</a:t>
            </a:r>
            <a:r>
              <a:rPr lang="nl-BE" baseline="0" dirty="0"/>
              <a:t> </a:t>
            </a:r>
            <a:r>
              <a:rPr lang="nl-BE" baseline="0" dirty="0" err="1"/>
              <a:t>the</a:t>
            </a:r>
            <a:r>
              <a:rPr lang="nl-BE" baseline="0" dirty="0"/>
              <a:t> </a:t>
            </a:r>
            <a:r>
              <a:rPr lang="nl-BE" baseline="0" dirty="0" err="1"/>
              <a:t>polymer</a:t>
            </a:r>
            <a:r>
              <a:rPr lang="nl-BE" baseline="0" dirty="0"/>
              <a:t> chain </a:t>
            </a:r>
            <a:r>
              <a:rPr lang="nl-BE" baseline="0" dirty="0" err="1"/>
              <a:t>folds</a:t>
            </a:r>
            <a:r>
              <a:rPr lang="nl-BE" baseline="0" dirty="0"/>
              <a:t> on </a:t>
            </a:r>
            <a:r>
              <a:rPr lang="nl-BE" baseline="0" dirty="0" err="1"/>
              <a:t>itself</a:t>
            </a:r>
            <a:r>
              <a:rPr lang="nl-BE" baseline="0" dirty="0"/>
              <a:t> </a:t>
            </a:r>
            <a:r>
              <a:rPr lang="nl-BE" baseline="0" dirty="0" err="1"/>
              <a:t>which</a:t>
            </a:r>
            <a:r>
              <a:rPr lang="nl-BE" baseline="0" dirty="0"/>
              <a:t> </a:t>
            </a:r>
            <a:r>
              <a:rPr lang="nl-BE" baseline="0" dirty="0" err="1"/>
              <a:t>typically</a:t>
            </a:r>
            <a:r>
              <a:rPr lang="nl-BE" baseline="0" dirty="0"/>
              <a:t> </a:t>
            </a:r>
            <a:r>
              <a:rPr lang="nl-BE" baseline="0" dirty="0" err="1"/>
              <a:t>occurs</a:t>
            </a:r>
            <a:r>
              <a:rPr lang="nl-BE" baseline="0" dirty="0"/>
              <a:t> in </a:t>
            </a:r>
            <a:r>
              <a:rPr lang="nl-BE" baseline="0" dirty="0" err="1"/>
              <a:t>an</a:t>
            </a:r>
            <a:r>
              <a:rPr lang="nl-BE" baseline="0" dirty="0"/>
              <a:t> antisolvent environment as </a:t>
            </a:r>
            <a:r>
              <a:rPr lang="nl-BE" baseline="0" dirty="0" err="1"/>
              <a:t>the</a:t>
            </a:r>
            <a:r>
              <a:rPr lang="nl-BE" baseline="0" dirty="0"/>
              <a:t> </a:t>
            </a:r>
            <a:r>
              <a:rPr lang="nl-BE" baseline="0" dirty="0" err="1"/>
              <a:t>polymer</a:t>
            </a:r>
            <a:r>
              <a:rPr lang="nl-BE" baseline="0" dirty="0"/>
              <a:t> </a:t>
            </a:r>
            <a:r>
              <a:rPr lang="nl-BE" baseline="0" dirty="0" err="1"/>
              <a:t>tries</a:t>
            </a:r>
            <a:r>
              <a:rPr lang="nl-BE" baseline="0" dirty="0"/>
              <a:t> </a:t>
            </a:r>
            <a:r>
              <a:rPr lang="nl-BE" baseline="0" dirty="0" err="1"/>
              <a:t>to</a:t>
            </a:r>
            <a:r>
              <a:rPr lang="nl-BE" baseline="0" dirty="0"/>
              <a:t> </a:t>
            </a:r>
            <a:r>
              <a:rPr lang="nl-BE" baseline="0" dirty="0" err="1"/>
              <a:t>avoid</a:t>
            </a:r>
            <a:r>
              <a:rPr lang="nl-BE" baseline="0" dirty="0"/>
              <a:t> </a:t>
            </a:r>
            <a:r>
              <a:rPr lang="nl-BE" baseline="0" dirty="0" err="1"/>
              <a:t>interaction</a:t>
            </a:r>
            <a:r>
              <a:rPr lang="nl-BE" baseline="0" dirty="0"/>
              <a:t> </a:t>
            </a:r>
            <a:r>
              <a:rPr lang="nl-BE" baseline="0" dirty="0" err="1"/>
              <a:t>with</a:t>
            </a:r>
            <a:r>
              <a:rPr lang="nl-BE" baseline="0" dirty="0"/>
              <a:t> </a:t>
            </a:r>
            <a:r>
              <a:rPr lang="nl-BE" baseline="0" dirty="0" err="1"/>
              <a:t>the</a:t>
            </a:r>
            <a:r>
              <a:rPr lang="nl-BE" baseline="0" dirty="0"/>
              <a:t> solvent </a:t>
            </a:r>
            <a:r>
              <a:rPr lang="nl-BE" baseline="0" dirty="0" err="1"/>
              <a:t>molecules</a:t>
            </a:r>
            <a:r>
              <a:rPr lang="nl-BE" baseline="0" dirty="0"/>
              <a:t>. The second </a:t>
            </a:r>
            <a:r>
              <a:rPr lang="nl-BE" baseline="0" dirty="0" err="1"/>
              <a:t>quantity</a:t>
            </a:r>
            <a:r>
              <a:rPr lang="nl-BE" baseline="0" dirty="0"/>
              <a:t> is </a:t>
            </a:r>
            <a:r>
              <a:rPr lang="nl-BE" baseline="0" dirty="0" err="1"/>
              <a:t>the</a:t>
            </a:r>
            <a:r>
              <a:rPr lang="nl-BE" baseline="0" dirty="0"/>
              <a:t> </a:t>
            </a:r>
            <a:r>
              <a:rPr lang="nl-BE" baseline="0" dirty="0" err="1"/>
              <a:t>integrated</a:t>
            </a:r>
            <a:r>
              <a:rPr lang="nl-BE" baseline="0" dirty="0"/>
              <a:t> NCI </a:t>
            </a:r>
            <a:r>
              <a:rPr lang="nl-BE" baseline="0" dirty="0" err="1"/>
              <a:t>difference</a:t>
            </a:r>
            <a:r>
              <a:rPr lang="nl-BE" baseline="0" dirty="0"/>
              <a:t> </a:t>
            </a:r>
            <a:r>
              <a:rPr lang="nl-BE" baseline="0" dirty="0" err="1"/>
              <a:t>defined</a:t>
            </a:r>
            <a:r>
              <a:rPr lang="nl-BE" baseline="0" dirty="0"/>
              <a:t> as </a:t>
            </a:r>
            <a:r>
              <a:rPr lang="nl-BE" baseline="0" dirty="0" err="1"/>
              <a:t>the</a:t>
            </a:r>
            <a:r>
              <a:rPr lang="nl-BE" baseline="0" dirty="0"/>
              <a:t> </a:t>
            </a:r>
            <a:r>
              <a:rPr lang="nl-BE" baseline="0" dirty="0" err="1"/>
              <a:t>difference</a:t>
            </a:r>
            <a:r>
              <a:rPr lang="nl-BE" baseline="0" dirty="0"/>
              <a:t> </a:t>
            </a:r>
            <a:r>
              <a:rPr lang="nl-BE" baseline="0" dirty="0" err="1"/>
              <a:t>between</a:t>
            </a:r>
            <a:r>
              <a:rPr lang="nl-BE" baseline="0" dirty="0"/>
              <a:t> </a:t>
            </a:r>
            <a:r>
              <a:rPr lang="nl-BE" baseline="0" dirty="0" err="1"/>
              <a:t>the</a:t>
            </a:r>
            <a:r>
              <a:rPr lang="nl-BE" baseline="0" dirty="0"/>
              <a:t> non-covalent </a:t>
            </a:r>
            <a:r>
              <a:rPr lang="nl-BE" baseline="0" dirty="0" err="1"/>
              <a:t>interaction</a:t>
            </a:r>
            <a:r>
              <a:rPr lang="nl-BE" baseline="0" dirty="0"/>
              <a:t> </a:t>
            </a:r>
            <a:r>
              <a:rPr lang="nl-BE" baseline="0" dirty="0" err="1"/>
              <a:t>strength</a:t>
            </a:r>
            <a:r>
              <a:rPr lang="nl-BE" baseline="0" dirty="0"/>
              <a:t> </a:t>
            </a:r>
            <a:r>
              <a:rPr lang="nl-BE" baseline="0" dirty="0" err="1"/>
              <a:t>between</a:t>
            </a:r>
            <a:r>
              <a:rPr lang="nl-BE" baseline="0" dirty="0"/>
              <a:t> </a:t>
            </a:r>
            <a:r>
              <a:rPr lang="nl-BE" baseline="0" dirty="0" err="1"/>
              <a:t>the</a:t>
            </a:r>
            <a:r>
              <a:rPr lang="nl-BE" baseline="0" dirty="0"/>
              <a:t> </a:t>
            </a:r>
            <a:r>
              <a:rPr lang="nl-BE" baseline="0" dirty="0" err="1"/>
              <a:t>solute</a:t>
            </a:r>
            <a:r>
              <a:rPr lang="nl-BE" baseline="0" dirty="0"/>
              <a:t> </a:t>
            </a:r>
            <a:r>
              <a:rPr lang="nl-BE" baseline="0" dirty="0" err="1"/>
              <a:t>and</a:t>
            </a:r>
            <a:r>
              <a:rPr lang="nl-BE" baseline="0" dirty="0"/>
              <a:t> </a:t>
            </a:r>
            <a:r>
              <a:rPr lang="nl-BE" baseline="0" dirty="0" err="1"/>
              <a:t>the</a:t>
            </a:r>
            <a:r>
              <a:rPr lang="nl-BE" baseline="0" dirty="0"/>
              <a:t> solvent </a:t>
            </a:r>
            <a:r>
              <a:rPr lang="nl-BE" baseline="0" dirty="0" err="1"/>
              <a:t>and</a:t>
            </a:r>
            <a:r>
              <a:rPr lang="nl-BE" baseline="0" dirty="0"/>
              <a:t> </a:t>
            </a:r>
            <a:r>
              <a:rPr lang="nl-BE" baseline="0" dirty="0" err="1"/>
              <a:t>the</a:t>
            </a:r>
            <a:r>
              <a:rPr lang="nl-BE" baseline="0" dirty="0"/>
              <a:t>  non-covalent </a:t>
            </a:r>
            <a:r>
              <a:rPr lang="nl-BE" baseline="0" dirty="0" err="1"/>
              <a:t>interaction</a:t>
            </a:r>
            <a:r>
              <a:rPr lang="nl-BE" baseline="0" dirty="0"/>
              <a:t> </a:t>
            </a:r>
            <a:r>
              <a:rPr lang="nl-BE" baseline="0" dirty="0" err="1"/>
              <a:t>strength</a:t>
            </a:r>
            <a:r>
              <a:rPr lang="nl-BE" baseline="0" dirty="0"/>
              <a:t> </a:t>
            </a:r>
            <a:r>
              <a:rPr lang="nl-BE" baseline="0" dirty="0" err="1"/>
              <a:t>between</a:t>
            </a:r>
            <a:r>
              <a:rPr lang="nl-BE" baseline="0" dirty="0"/>
              <a:t> </a:t>
            </a:r>
            <a:r>
              <a:rPr lang="nl-BE" baseline="0" dirty="0" err="1"/>
              <a:t>the</a:t>
            </a:r>
            <a:r>
              <a:rPr lang="nl-BE" baseline="0" dirty="0"/>
              <a:t> </a:t>
            </a:r>
            <a:r>
              <a:rPr lang="nl-BE" baseline="0" dirty="0" err="1"/>
              <a:t>solutes</a:t>
            </a:r>
            <a:r>
              <a:rPr lang="nl-BE" baseline="0" dirty="0"/>
              <a:t> </a:t>
            </a:r>
            <a:r>
              <a:rPr lang="nl-BE" baseline="0" dirty="0" err="1"/>
              <a:t>atoms</a:t>
            </a:r>
            <a:r>
              <a:rPr lang="nl-BE" baseline="0" dirty="0"/>
              <a:t> </a:t>
            </a:r>
            <a:r>
              <a:rPr lang="nl-BE" baseline="0" dirty="0" err="1"/>
              <a:t>themselves</a:t>
            </a:r>
            <a:r>
              <a:rPr lang="nl-BE" baseline="0" dirty="0"/>
              <a:t>. The </a:t>
            </a:r>
            <a:r>
              <a:rPr lang="nl-BE" baseline="0" dirty="0" err="1"/>
              <a:t>weaker</a:t>
            </a:r>
            <a:r>
              <a:rPr lang="nl-BE" baseline="0" dirty="0"/>
              <a:t> is </a:t>
            </a:r>
            <a:r>
              <a:rPr lang="nl-BE" baseline="0" dirty="0" err="1"/>
              <a:t>the</a:t>
            </a:r>
            <a:r>
              <a:rPr lang="nl-BE" baseline="0" dirty="0"/>
              <a:t> </a:t>
            </a:r>
            <a:r>
              <a:rPr lang="nl-BE" baseline="0" dirty="0" err="1"/>
              <a:t>interaction</a:t>
            </a:r>
            <a:r>
              <a:rPr lang="nl-BE" baseline="0" dirty="0"/>
              <a:t> </a:t>
            </a:r>
            <a:r>
              <a:rPr lang="nl-BE" baseline="0" dirty="0" err="1"/>
              <a:t>between</a:t>
            </a:r>
            <a:r>
              <a:rPr lang="nl-BE" baseline="0" dirty="0"/>
              <a:t> </a:t>
            </a:r>
            <a:r>
              <a:rPr lang="nl-BE" baseline="0" dirty="0" err="1"/>
              <a:t>the</a:t>
            </a:r>
            <a:r>
              <a:rPr lang="nl-BE" baseline="0" dirty="0"/>
              <a:t> </a:t>
            </a:r>
            <a:r>
              <a:rPr lang="nl-BE" baseline="0" dirty="0" err="1"/>
              <a:t>polymer</a:t>
            </a:r>
            <a:r>
              <a:rPr lang="nl-BE" baseline="0" dirty="0"/>
              <a:t> </a:t>
            </a:r>
            <a:r>
              <a:rPr lang="nl-BE" baseline="0" dirty="0" err="1"/>
              <a:t>and</a:t>
            </a:r>
            <a:r>
              <a:rPr lang="nl-BE" baseline="0" dirty="0"/>
              <a:t> </a:t>
            </a:r>
            <a:r>
              <a:rPr lang="nl-BE" baseline="0" dirty="0" err="1"/>
              <a:t>the</a:t>
            </a:r>
            <a:r>
              <a:rPr lang="nl-BE" baseline="0" dirty="0"/>
              <a:t> solvent, </a:t>
            </a:r>
            <a:r>
              <a:rPr lang="nl-BE" baseline="0" dirty="0" err="1"/>
              <a:t>and</a:t>
            </a:r>
            <a:r>
              <a:rPr lang="nl-BE" baseline="0" dirty="0"/>
              <a:t>/or </a:t>
            </a:r>
            <a:r>
              <a:rPr lang="nl-BE" baseline="0" dirty="0" err="1"/>
              <a:t>the</a:t>
            </a:r>
            <a:r>
              <a:rPr lang="nl-BE" baseline="0" dirty="0"/>
              <a:t> </a:t>
            </a:r>
            <a:r>
              <a:rPr lang="nl-BE" baseline="0" dirty="0" err="1"/>
              <a:t>stronger</a:t>
            </a:r>
            <a:r>
              <a:rPr lang="nl-BE" baseline="0" dirty="0"/>
              <a:t> is </a:t>
            </a:r>
            <a:r>
              <a:rPr lang="nl-BE" baseline="0" dirty="0" err="1"/>
              <a:t>the</a:t>
            </a:r>
            <a:r>
              <a:rPr lang="nl-BE" baseline="0" dirty="0"/>
              <a:t> </a:t>
            </a:r>
            <a:r>
              <a:rPr lang="nl-BE" baseline="0" dirty="0" err="1"/>
              <a:t>interaction</a:t>
            </a:r>
            <a:r>
              <a:rPr lang="nl-BE" baseline="0" dirty="0"/>
              <a:t> </a:t>
            </a:r>
            <a:r>
              <a:rPr lang="nl-BE" baseline="0" dirty="0" err="1"/>
              <a:t>between</a:t>
            </a:r>
            <a:r>
              <a:rPr lang="nl-BE" baseline="0" dirty="0"/>
              <a:t> </a:t>
            </a:r>
            <a:r>
              <a:rPr lang="nl-BE" baseline="0" dirty="0" err="1"/>
              <a:t>the</a:t>
            </a:r>
            <a:r>
              <a:rPr lang="nl-BE" baseline="0" dirty="0"/>
              <a:t> </a:t>
            </a:r>
            <a:r>
              <a:rPr lang="nl-BE" baseline="0" dirty="0" err="1"/>
              <a:t>polymer</a:t>
            </a:r>
            <a:r>
              <a:rPr lang="nl-BE" baseline="0" dirty="0"/>
              <a:t> </a:t>
            </a:r>
            <a:r>
              <a:rPr lang="nl-BE" baseline="0" dirty="0" err="1"/>
              <a:t>chain’s</a:t>
            </a:r>
            <a:r>
              <a:rPr lang="nl-BE" baseline="0" dirty="0"/>
              <a:t> </a:t>
            </a:r>
            <a:r>
              <a:rPr lang="nl-BE" baseline="0" dirty="0" err="1"/>
              <a:t>atoms</a:t>
            </a:r>
            <a:r>
              <a:rPr lang="nl-BE" baseline="0" dirty="0"/>
              <a:t> </a:t>
            </a:r>
            <a:r>
              <a:rPr lang="nl-BE" baseline="0" dirty="0" err="1"/>
              <a:t>themselves</a:t>
            </a:r>
            <a:r>
              <a:rPr lang="nl-BE" baseline="0" dirty="0"/>
              <a:t>, </a:t>
            </a:r>
            <a:r>
              <a:rPr lang="nl-BE" baseline="0" dirty="0" err="1"/>
              <a:t>the</a:t>
            </a:r>
            <a:r>
              <a:rPr lang="nl-BE" baseline="0" dirty="0"/>
              <a:t> </a:t>
            </a:r>
            <a:r>
              <a:rPr lang="nl-BE" baseline="0" dirty="0" err="1"/>
              <a:t>lower</a:t>
            </a:r>
            <a:r>
              <a:rPr lang="nl-BE" baseline="0" dirty="0"/>
              <a:t> is </a:t>
            </a:r>
            <a:r>
              <a:rPr kumimoji="0" lang="en-GB" sz="1800" b="0" i="0" u="none" strike="noStrike" kern="1200" cap="none" spc="0" normalizeH="0" baseline="0" noProof="0" dirty="0">
                <a:ln>
                  <a:noFill/>
                </a:ln>
                <a:solidFill>
                  <a:prstClr val="black"/>
                </a:solidFill>
                <a:effectLst/>
                <a:uLnTx/>
                <a:uFillTx/>
                <a:latin typeface="+mn-lt"/>
                <a:ea typeface="+mn-ea"/>
                <a:cs typeface="+mn-cs"/>
                <a:sym typeface="Symbol"/>
              </a:rPr>
              <a:t></a:t>
            </a:r>
            <a:r>
              <a:rPr kumimoji="0" lang="en-GB" sz="1800" b="0" i="1" u="none" strike="noStrike" kern="1200" cap="none" spc="0" normalizeH="0" baseline="0" noProof="0" dirty="0">
                <a:ln>
                  <a:noFill/>
                </a:ln>
                <a:solidFill>
                  <a:prstClr val="black"/>
                </a:solidFill>
                <a:effectLst/>
                <a:uLnTx/>
                <a:uFillTx/>
                <a:latin typeface="+mn-lt"/>
                <a:ea typeface="+mn-ea"/>
                <a:cs typeface="+mn-cs"/>
              </a:rPr>
              <a:t>I</a:t>
            </a:r>
            <a:r>
              <a:rPr kumimoji="0" lang="en-GB" sz="1800" b="0" i="0" u="none" strike="noStrike" kern="1200" cap="none" spc="0" normalizeH="0" baseline="-25000" noProof="0" dirty="0">
                <a:ln>
                  <a:noFill/>
                </a:ln>
                <a:solidFill>
                  <a:prstClr val="black"/>
                </a:solidFill>
                <a:effectLst/>
                <a:uLnTx/>
                <a:uFillTx/>
                <a:latin typeface="+mn-lt"/>
                <a:ea typeface="+mn-ea"/>
                <a:cs typeface="+mn-cs"/>
              </a:rPr>
              <a:t>NCI</a:t>
            </a:r>
            <a:r>
              <a:rPr kumimoji="0" lang="en-GB" sz="1800" b="0" i="0" u="none" strike="noStrike" kern="1200" cap="none" spc="0" normalizeH="0" baseline="0" noProof="0" dirty="0">
                <a:ln>
                  <a:noFill/>
                </a:ln>
                <a:solidFill>
                  <a:prstClr val="black"/>
                </a:solidFill>
                <a:effectLst/>
                <a:uLnTx/>
                <a:uFillTx/>
                <a:latin typeface="+mn-lt"/>
                <a:ea typeface="+mn-ea"/>
                <a:cs typeface="+mn-cs"/>
              </a:rPr>
              <a:t> – indicating a poor solvent for the given polymer. The integrated NCI difference thus provides an in-depth analysis of all relevant interactions governing the solubility.</a:t>
            </a:r>
            <a:endParaRPr lang="nl-BE" dirty="0"/>
          </a:p>
          <a:p>
            <a:endParaRPr lang="nl-BE" dirty="0"/>
          </a:p>
        </p:txBody>
      </p:sp>
      <p:sp>
        <p:nvSpPr>
          <p:cNvPr id="4" name="Slide Number Placeholder 3"/>
          <p:cNvSpPr>
            <a:spLocks noGrp="1"/>
          </p:cNvSpPr>
          <p:nvPr>
            <p:ph type="sldNum" sz="quarter" idx="5"/>
          </p:nvPr>
        </p:nvSpPr>
        <p:spPr/>
        <p:txBody>
          <a:bodyPr/>
          <a:lstStyle/>
          <a:p>
            <a:fld id="{4EEF4039-C894-4B87-A3F1-90DA1C362423}" type="slidenum">
              <a:rPr lang="nl-BE" smtClean="0"/>
              <a:t>13</a:t>
            </a:fld>
            <a:endParaRPr lang="nl-BE"/>
          </a:p>
        </p:txBody>
      </p:sp>
    </p:spTree>
    <p:extLst>
      <p:ext uri="{BB962C8B-B14F-4D97-AF65-F5344CB8AC3E}">
        <p14:creationId xmlns:p14="http://schemas.microsoft.com/office/powerpoint/2010/main" val="3796534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I will start this presentation by giving a brief overview of my learning path up to this day, and the use of HPC infrastructures that came hand in hand with it. In 2013, I started the academic Bachelor of science in chemistry program at the VUB. As part of one of the requirements to obtain this degree, I conducted my Bachelor’s thesis at the ALGC research group, under the supervision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Freija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Devleeschouwer</a:t>
            </a:r>
            <a:r>
              <a:rPr lang="en-GB" sz="1800" dirty="0">
                <a:effectLst/>
                <a:latin typeface="Calibri" panose="020F0502020204030204" pitchFamily="34" charset="0"/>
                <a:ea typeface="Calibri" panose="020F0502020204030204" pitchFamily="34" charset="0"/>
                <a:cs typeface="Times New Roman" panose="02020603050405020304" pitchFamily="18" charset="0"/>
              </a:rPr>
              <a:t>, three years later. During this study, I analysed and characterized chalcogen bonds, a type of non-covalent interaction which can be considered as an oxygen group alternative to its better known cousin,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hydogen</a:t>
            </a:r>
            <a:r>
              <a:rPr lang="en-GB" sz="1800" dirty="0">
                <a:effectLst/>
                <a:latin typeface="Calibri" panose="020F0502020204030204" pitchFamily="34" charset="0"/>
                <a:ea typeface="Calibri" panose="020F0502020204030204" pitchFamily="34" charset="0"/>
                <a:cs typeface="Times New Roman" panose="02020603050405020304" pitchFamily="18" charset="0"/>
              </a:rPr>
              <a:t> bond. For this work,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GB" sz="1800" dirty="0">
                <a:effectLst/>
                <a:latin typeface="Calibri" panose="020F0502020204030204" pitchFamily="34" charset="0"/>
                <a:ea typeface="Calibri" panose="020F0502020204030204" pitchFamily="34" charset="0"/>
                <a:cs typeface="Times New Roman" panose="02020603050405020304" pitchFamily="18" charset="0"/>
              </a:rPr>
              <a:t> employed the local Tier-2 cluster called “Hydra” to carry out the heavy calculations required for said characterization. Although this was my first experience in using a HPC infrastructure, let alone using Linux, the computational research came to a good end as I learned to find my way across the supercomputer world under the guidance of my supervisor, as well as he HPC and Linux training sessions organized by the Hydra support team! In 2019, I obtained my Master’s degree in chemistry after writing a Master’s thesis on inverse design of redox active radicals that can be used in so-called organic radical batteries. The inverse design strategy employed in this study inherently required a lot of calculations which were ran on the tier-2 system Hydra and the Tier-1 computer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Breniac</a:t>
            </a:r>
            <a:r>
              <a:rPr lang="en-GB" sz="1800" dirty="0">
                <a:effectLst/>
                <a:latin typeface="Calibri" panose="020F0502020204030204" pitchFamily="34" charset="0"/>
                <a:ea typeface="Calibri" panose="020F0502020204030204" pitchFamily="34" charset="0"/>
                <a:cs typeface="Times New Roman" panose="02020603050405020304" pitchFamily="18" charset="0"/>
              </a:rPr>
              <a:t>, simultaneously. Finally, in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oktober</a:t>
            </a:r>
            <a:r>
              <a:rPr lang="en-GB" sz="1800" dirty="0">
                <a:effectLst/>
                <a:latin typeface="Calibri" panose="020F0502020204030204" pitchFamily="34" charset="0"/>
                <a:ea typeface="Calibri" panose="020F0502020204030204" pitchFamily="34" charset="0"/>
                <a:cs typeface="Times New Roman" panose="02020603050405020304" pitchFamily="18" charset="0"/>
              </a:rPr>
              <a:t> later that year, I started as a PhD candidate at the ALGC research group under the supervision of Frank De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Proft</a:t>
            </a:r>
            <a:r>
              <a:rPr lang="en-GB" sz="1800" dirty="0">
                <a:effectLst/>
                <a:latin typeface="Calibri" panose="020F0502020204030204" pitchFamily="34" charset="0"/>
                <a:ea typeface="Calibri" panose="020F0502020204030204" pitchFamily="34" charset="0"/>
                <a:cs typeface="Times New Roman" panose="02020603050405020304" pitchFamily="18" charset="0"/>
              </a:rPr>
              <a:t>. As part of my PhD research, we took part in the newest supercomputer Hortense’s pilot phase from November last years until March, right before its official launch. More details on my PhD thesis, and the use Hortense will follow in the coming slides.</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4" name="Slide Number Placeholder 3"/>
          <p:cNvSpPr>
            <a:spLocks noGrp="1"/>
          </p:cNvSpPr>
          <p:nvPr>
            <p:ph type="sldNum" sz="quarter" idx="5"/>
          </p:nvPr>
        </p:nvSpPr>
        <p:spPr/>
        <p:txBody>
          <a:bodyPr/>
          <a:lstStyle/>
          <a:p>
            <a:fld id="{4EEF4039-C894-4B87-A3F1-90DA1C362423}" type="slidenum">
              <a:rPr lang="nl-BE" smtClean="0"/>
              <a:t>2</a:t>
            </a:fld>
            <a:endParaRPr lang="nl-BE"/>
          </a:p>
        </p:txBody>
      </p:sp>
    </p:spTree>
    <p:extLst>
      <p:ext uri="{BB962C8B-B14F-4D97-AF65-F5344CB8AC3E}">
        <p14:creationId xmlns:p14="http://schemas.microsoft.com/office/powerpoint/2010/main" val="2584563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 will start this presentation by giving a brief overview of my learning path up to this day. In 2013, I started the academic Bachelor of science in chemistry program at the VUB. As part of one of the requirements to obtain this degree, I conducted my Bachelor’s thesis at the ALGC research group, under the supervision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Freija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Devleeschouwer</a:t>
            </a:r>
            <a:r>
              <a:rPr lang="en-GB" sz="1800" dirty="0">
                <a:effectLst/>
                <a:latin typeface="Calibri" panose="020F0502020204030204" pitchFamily="34" charset="0"/>
                <a:ea typeface="Calibri" panose="020F0502020204030204" pitchFamily="34" charset="0"/>
                <a:cs typeface="Times New Roman" panose="02020603050405020304" pitchFamily="18" charset="0"/>
              </a:rPr>
              <a:t>, three years later. During this study, I analysed and characterized chalcogen bonds, a type of non-covalent interaction which can be considered as an oxygen group alternative to its better known cousin,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hydogen</a:t>
            </a:r>
            <a:r>
              <a:rPr lang="en-GB" sz="1800" dirty="0">
                <a:effectLst/>
                <a:latin typeface="Calibri" panose="020F0502020204030204" pitchFamily="34" charset="0"/>
                <a:ea typeface="Calibri" panose="020F0502020204030204" pitchFamily="34" charset="0"/>
                <a:cs typeface="Times New Roman" panose="02020603050405020304" pitchFamily="18" charset="0"/>
              </a:rPr>
              <a:t> bond. For this work,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GB" sz="1800" dirty="0">
                <a:effectLst/>
                <a:latin typeface="Calibri" panose="020F0502020204030204" pitchFamily="34" charset="0"/>
                <a:ea typeface="Calibri" panose="020F0502020204030204" pitchFamily="34" charset="0"/>
                <a:cs typeface="Times New Roman" panose="02020603050405020304" pitchFamily="18" charset="0"/>
              </a:rPr>
              <a:t> employed the local Tier-2 cluster called “Hydra” to carry out the heavy calculations required for said characterization. Although this was my first experience in using a HPC infrastructure, let alone using Linux, the computational research came to a good end as I learned to find my way across the supercomputer world under the guidance of my supervisor, as well as he HPC and Linux training sessions organized by the Hydra support team! In 2019, I obtained my Master’s degree in chemistry after writing a Master’s thesis on inverse design of redox active radicals that can be used in so-called organic radical batteries. The inverse design strategy employed in this study inherently required a lot of calculations which were ran on the tier-2 system Hydra and the Tier-1 computer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Breniac</a:t>
            </a:r>
            <a:r>
              <a:rPr lang="en-GB" sz="1800" dirty="0">
                <a:effectLst/>
                <a:latin typeface="Calibri" panose="020F0502020204030204" pitchFamily="34" charset="0"/>
                <a:ea typeface="Calibri" panose="020F0502020204030204" pitchFamily="34" charset="0"/>
                <a:cs typeface="Times New Roman" panose="02020603050405020304" pitchFamily="18" charset="0"/>
              </a:rPr>
              <a:t>, simultaneously. Finally, in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oktober</a:t>
            </a:r>
            <a:r>
              <a:rPr lang="en-GB" sz="1800" dirty="0">
                <a:effectLst/>
                <a:latin typeface="Calibri" panose="020F0502020204030204" pitchFamily="34" charset="0"/>
                <a:ea typeface="Calibri" panose="020F0502020204030204" pitchFamily="34" charset="0"/>
                <a:cs typeface="Times New Roman" panose="02020603050405020304" pitchFamily="18" charset="0"/>
              </a:rPr>
              <a:t> later that year, I started as a PhD candidate at the ALGC research group under the supervision of Frank De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Proft</a:t>
            </a:r>
            <a:r>
              <a:rPr lang="en-GB" sz="1800" dirty="0">
                <a:effectLst/>
                <a:latin typeface="Calibri" panose="020F0502020204030204" pitchFamily="34" charset="0"/>
                <a:ea typeface="Calibri" panose="020F0502020204030204" pitchFamily="34" charset="0"/>
                <a:cs typeface="Times New Roman" panose="02020603050405020304" pitchFamily="18" charset="0"/>
              </a:rPr>
              <a:t>. As part of my PhD research, we took part in the newest supercomputer Hortense’s pilot phase from November last years until March, right before its official launch. More details on my PhD thesis, and the use Hortense will follow in the coming slides.</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EEF4039-C894-4B87-A3F1-90DA1C362423}" type="slidenum">
              <a:rPr lang="nl-BE" smtClean="0"/>
              <a:t>3</a:t>
            </a:fld>
            <a:endParaRPr lang="nl-BE"/>
          </a:p>
        </p:txBody>
      </p:sp>
    </p:spTree>
    <p:extLst>
      <p:ext uri="{BB962C8B-B14F-4D97-AF65-F5344CB8AC3E}">
        <p14:creationId xmlns:p14="http://schemas.microsoft.com/office/powerpoint/2010/main" val="2716438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 will start this presentation by giving a brief overview of my learning path up to this day. In 2013, I started the academic Bachelor of science in chemistry program at the VUB. As part of one of the requirements to obtain this degree, I conducted my Bachelor’s thesis at the ALGC research group, under the supervision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Freija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Devleeschouwer</a:t>
            </a:r>
            <a:r>
              <a:rPr lang="en-GB" sz="1800" dirty="0">
                <a:effectLst/>
                <a:latin typeface="Calibri" panose="020F0502020204030204" pitchFamily="34" charset="0"/>
                <a:ea typeface="Calibri" panose="020F0502020204030204" pitchFamily="34" charset="0"/>
                <a:cs typeface="Times New Roman" panose="02020603050405020304" pitchFamily="18" charset="0"/>
              </a:rPr>
              <a:t>, three years later. During this study, I analysed and characterized chalcogen bonds, a type of non-covalent interaction which can be considered as an oxygen group alternative to its better known cousin,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hydogen</a:t>
            </a:r>
            <a:r>
              <a:rPr lang="en-GB" sz="1800" dirty="0">
                <a:effectLst/>
                <a:latin typeface="Calibri" panose="020F0502020204030204" pitchFamily="34" charset="0"/>
                <a:ea typeface="Calibri" panose="020F0502020204030204" pitchFamily="34" charset="0"/>
                <a:cs typeface="Times New Roman" panose="02020603050405020304" pitchFamily="18" charset="0"/>
              </a:rPr>
              <a:t> bond. For this work,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GB" sz="1800" dirty="0">
                <a:effectLst/>
                <a:latin typeface="Calibri" panose="020F0502020204030204" pitchFamily="34" charset="0"/>
                <a:ea typeface="Calibri" panose="020F0502020204030204" pitchFamily="34" charset="0"/>
                <a:cs typeface="Times New Roman" panose="02020603050405020304" pitchFamily="18" charset="0"/>
              </a:rPr>
              <a:t> employed the local Tier-2 cluster called “Hydra” to carry out the heavy calculations required for said characterization. Although this was my first experience in using a HPC infrastructure, let alone using Linux, the computational research came to a good end as I learned to find my way across the supercomputer world under the guidance of my supervisor, as well as he HPC and Linux training sessions organized by the Hydra support team! In 2019, I obtained my Master’s degree in chemistry after writing a Master’s thesis on inverse design of redox active radicals that can be used in so-called organic radical batteries. The inverse design strategy employed in this study inherently required a lot of calculations which were ran on the tier-2 system Hydra and the Tier-1 computer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Breniac</a:t>
            </a:r>
            <a:r>
              <a:rPr lang="en-GB" sz="1800" dirty="0">
                <a:effectLst/>
                <a:latin typeface="Calibri" panose="020F0502020204030204" pitchFamily="34" charset="0"/>
                <a:ea typeface="Calibri" panose="020F0502020204030204" pitchFamily="34" charset="0"/>
                <a:cs typeface="Times New Roman" panose="02020603050405020304" pitchFamily="18" charset="0"/>
              </a:rPr>
              <a:t>, simultaneously. Finally, in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oktober</a:t>
            </a:r>
            <a:r>
              <a:rPr lang="en-GB" sz="1800" dirty="0">
                <a:effectLst/>
                <a:latin typeface="Calibri" panose="020F0502020204030204" pitchFamily="34" charset="0"/>
                <a:ea typeface="Calibri" panose="020F0502020204030204" pitchFamily="34" charset="0"/>
                <a:cs typeface="Times New Roman" panose="02020603050405020304" pitchFamily="18" charset="0"/>
              </a:rPr>
              <a:t> later that year, I started as a PhD candidate at the ALGC research group under the supervision of Frank De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Proft</a:t>
            </a:r>
            <a:r>
              <a:rPr lang="en-GB" sz="1800" dirty="0">
                <a:effectLst/>
                <a:latin typeface="Calibri" panose="020F0502020204030204" pitchFamily="34" charset="0"/>
                <a:ea typeface="Calibri" panose="020F0502020204030204" pitchFamily="34" charset="0"/>
                <a:cs typeface="Times New Roman" panose="02020603050405020304" pitchFamily="18" charset="0"/>
              </a:rPr>
              <a:t>. As part of my PhD research, we took part in the newest supercomputer Hortense’s pilot phase from November last years until March, right before its official launch. More details on my PhD thesis, and the use Hortense will follow in the coming slides.</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EEF4039-C894-4B87-A3F1-90DA1C362423}" type="slidenum">
              <a:rPr lang="nl-BE" smtClean="0"/>
              <a:t>4</a:t>
            </a:fld>
            <a:endParaRPr lang="nl-BE"/>
          </a:p>
        </p:txBody>
      </p:sp>
    </p:spTree>
    <p:extLst>
      <p:ext uri="{BB962C8B-B14F-4D97-AF65-F5344CB8AC3E}">
        <p14:creationId xmlns:p14="http://schemas.microsoft.com/office/powerpoint/2010/main" val="700909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Driven by the environmental concern on polymer (mis)use, the European Union desires a transition towards a circular economy, limiting the accumulation of plastic waste on one hand, and reducing the exploitation of fossil resources on the other. Currently, many polymer materials are designed prioritizing functionality without bearing in mind the end-of-life of the product. Hereto, recycling processes must be developed in which the original polymer can easily be recovered without the occurrence of down-cycling, while precluding the use of hazardous (anti)solvents. My PhD research aims to aid in this transition by finding adequate solvents.</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4" name="Slide Number Placeholder 3"/>
          <p:cNvSpPr>
            <a:spLocks noGrp="1"/>
          </p:cNvSpPr>
          <p:nvPr>
            <p:ph type="sldNum" sz="quarter" idx="5"/>
          </p:nvPr>
        </p:nvSpPr>
        <p:spPr/>
        <p:txBody>
          <a:bodyPr/>
          <a:lstStyle/>
          <a:p>
            <a:fld id="{4EEF4039-C894-4B87-A3F1-90DA1C362423}" type="slidenum">
              <a:rPr lang="nl-BE" smtClean="0"/>
              <a:t>5</a:t>
            </a:fld>
            <a:endParaRPr lang="nl-BE"/>
          </a:p>
        </p:txBody>
      </p:sp>
    </p:spTree>
    <p:extLst>
      <p:ext uri="{BB962C8B-B14F-4D97-AF65-F5344CB8AC3E}">
        <p14:creationId xmlns:p14="http://schemas.microsoft.com/office/powerpoint/2010/main" val="1884005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As an alternative to classical approaches such as Hansen solubility parameters, this PhD research aims to develop a computational protocol for fast and accurate prediction of the solubility behaviour of polymers in any given solvent using molecular dynamics (MD) simulations, while providing a fundamental understanding of the governing polymer-solvent and, if applicable, additive-solvent interactions via a Non-Covalent Interaction analysis, or NCI for short. In order to keep the protocol as simple and straightforward as possible, a single polymer chain is simulated modelling the corresponding polymer. We took the so-called integrated NCI density as the fundamental quantity to describe the solubility behaviour of the macromolecule. This quantity correlates with the non-covalent interaction strength and allows the identification of different interaction types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vdw</a:t>
            </a:r>
            <a:r>
              <a:rPr lang="en-GB" sz="1800" dirty="0">
                <a:effectLst/>
                <a:latin typeface="Calibri" panose="020F0502020204030204" pitchFamily="34" charset="0"/>
                <a:ea typeface="Calibri" panose="020F0502020204030204" pitchFamily="34" charset="0"/>
                <a:cs typeface="Times New Roman" panose="02020603050405020304" pitchFamily="18" charset="0"/>
              </a:rPr>
              <a:t> interactions and hydrogen bonding. The validity of calculating the integrated NCI density on a single solvated polymer chain as solubility assessment for the derived polymer was tested against experimental benchmark systems of polyethylene in anisole and methanol. In a next step, novel and insightful NCI density based solubility descriptors were defined for which the easy interpretation and computation opens up the possibility of fast, reliable and insightful high-throughput screening of different (anti)solvent and solute combinations. Finally, these descriptors are employed on a high-</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throuhput</a:t>
            </a:r>
            <a:r>
              <a:rPr lang="en-GB" sz="1800" dirty="0">
                <a:effectLst/>
                <a:latin typeface="Calibri" panose="020F0502020204030204" pitchFamily="34" charset="0"/>
                <a:ea typeface="Calibri" panose="020F0502020204030204" pitchFamily="34" charset="0"/>
                <a:cs typeface="Times New Roman" panose="02020603050405020304" pitchFamily="18" charset="0"/>
              </a:rPr>
              <a:t> scale for unexplored polymer/solvent combinations up till now. In parallel, an alternative route to assess polymer solubility is explored in which a small bundle of entangled polymer chains, representing a fraction of an amorphous polymer phase, is immersed in solvent and the degree of spontaneous dissociation is evaluated.</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4" name="Slide Number Placeholder 3"/>
          <p:cNvSpPr>
            <a:spLocks noGrp="1"/>
          </p:cNvSpPr>
          <p:nvPr>
            <p:ph type="sldNum" sz="quarter" idx="5"/>
          </p:nvPr>
        </p:nvSpPr>
        <p:spPr/>
        <p:txBody>
          <a:bodyPr/>
          <a:lstStyle/>
          <a:p>
            <a:fld id="{4EEF4039-C894-4B87-A3F1-90DA1C362423}" type="slidenum">
              <a:rPr lang="nl-BE" smtClean="0"/>
              <a:t>6</a:t>
            </a:fld>
            <a:endParaRPr lang="nl-BE"/>
          </a:p>
        </p:txBody>
      </p:sp>
    </p:spTree>
    <p:extLst>
      <p:ext uri="{BB962C8B-B14F-4D97-AF65-F5344CB8AC3E}">
        <p14:creationId xmlns:p14="http://schemas.microsoft.com/office/powerpoint/2010/main" val="4155993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As a validation of our methodology, the integrated NCI density was calculated for PE in anisole, a known good solvent, and methanol, a known bad solvent. It was calculated for  different chain lengths and compared to well established solubility descriptors such as the solvation free energy and the solvent accessible surface area. It can be seen on the charts that there is a strong qualitative agreement between the integrated NCI density and the solvation free energy both in solvent (anisole) and in antisolvent (methanol). Moreover, Assessing the conformation of the solvated macromolecule allows identifying an antisolvent for the derived polymer if the solute folds on itself, or a good solvent in case the polymer chain extends. </a:t>
            </a:r>
            <a:r>
              <a:rPr lang="nl-BE" sz="1800" baseline="0" dirty="0"/>
              <a:t>The advantage of </a:t>
            </a:r>
            <a:r>
              <a:rPr lang="nl-BE" sz="1800" baseline="0" dirty="0" err="1"/>
              <a:t>using</a:t>
            </a:r>
            <a:r>
              <a:rPr lang="nl-BE" sz="1800" baseline="0" dirty="0"/>
              <a:t> </a:t>
            </a:r>
            <a:r>
              <a:rPr lang="nl-BE" sz="1800" baseline="0" dirty="0" err="1"/>
              <a:t>the</a:t>
            </a:r>
            <a:r>
              <a:rPr lang="nl-BE" sz="1800" baseline="0" dirty="0"/>
              <a:t> </a:t>
            </a:r>
            <a:r>
              <a:rPr lang="nl-BE" sz="1800" baseline="0" dirty="0" err="1"/>
              <a:t>integrated</a:t>
            </a:r>
            <a:r>
              <a:rPr lang="nl-BE" sz="1800" baseline="0" dirty="0"/>
              <a:t> NCI </a:t>
            </a:r>
            <a:r>
              <a:rPr lang="nl-BE" sz="1800" baseline="0" dirty="0" err="1"/>
              <a:t>density</a:t>
            </a:r>
            <a:r>
              <a:rPr lang="nl-BE" sz="1800" baseline="0" dirty="0"/>
              <a:t> as </a:t>
            </a:r>
            <a:r>
              <a:rPr lang="nl-BE" sz="1800" baseline="0" dirty="0" err="1"/>
              <a:t>solubility</a:t>
            </a:r>
            <a:r>
              <a:rPr lang="nl-BE" sz="1800" baseline="0" dirty="0"/>
              <a:t> descriptor over </a:t>
            </a:r>
            <a:r>
              <a:rPr lang="nl-BE" sz="1800" baseline="0" dirty="0" err="1"/>
              <a:t>the</a:t>
            </a:r>
            <a:r>
              <a:rPr lang="nl-BE" sz="1800" baseline="0" dirty="0"/>
              <a:t> SASA or </a:t>
            </a:r>
            <a:r>
              <a:rPr lang="nl-BE" sz="1800" baseline="0" dirty="0" err="1"/>
              <a:t>solvation</a:t>
            </a:r>
            <a:r>
              <a:rPr lang="nl-BE" sz="1800" baseline="0" dirty="0"/>
              <a:t> free energy is </a:t>
            </a:r>
            <a:r>
              <a:rPr lang="nl-BE" sz="1800" baseline="0" dirty="0" err="1"/>
              <a:t>that</a:t>
            </a:r>
            <a:r>
              <a:rPr lang="nl-BE" sz="1800" baseline="0" dirty="0"/>
              <a:t> </a:t>
            </a:r>
            <a:r>
              <a:rPr lang="nl-BE" sz="1800" baseline="0" dirty="0" err="1"/>
              <a:t>it</a:t>
            </a:r>
            <a:r>
              <a:rPr lang="nl-BE" sz="1800" baseline="0" dirty="0"/>
              <a:t> </a:t>
            </a:r>
            <a:r>
              <a:rPr lang="nl-BE" sz="1800" baseline="0" dirty="0" err="1"/>
              <a:t>contains</a:t>
            </a:r>
            <a:r>
              <a:rPr lang="nl-BE" sz="1800" baseline="0" dirty="0"/>
              <a:t> </a:t>
            </a:r>
            <a:r>
              <a:rPr lang="nl-BE" sz="1800" baseline="0" dirty="0" err="1"/>
              <a:t>the</a:t>
            </a:r>
            <a:r>
              <a:rPr lang="nl-BE" sz="1800" baseline="0" dirty="0"/>
              <a:t> </a:t>
            </a:r>
            <a:r>
              <a:rPr lang="nl-BE" sz="1800" baseline="0" dirty="0" err="1"/>
              <a:t>combined</a:t>
            </a:r>
            <a:r>
              <a:rPr lang="nl-BE" sz="1800" baseline="0" dirty="0"/>
              <a:t> information on </a:t>
            </a:r>
            <a:r>
              <a:rPr lang="nl-BE" sz="1800" baseline="0" dirty="0" err="1"/>
              <a:t>the</a:t>
            </a:r>
            <a:r>
              <a:rPr lang="nl-BE" sz="1800" baseline="0" dirty="0"/>
              <a:t> </a:t>
            </a:r>
            <a:r>
              <a:rPr lang="nl-BE" sz="1800" baseline="0" dirty="0" err="1"/>
              <a:t>energetics</a:t>
            </a:r>
            <a:r>
              <a:rPr lang="nl-BE" sz="1800" baseline="0" dirty="0"/>
              <a:t> as well as </a:t>
            </a:r>
            <a:r>
              <a:rPr lang="nl-BE" sz="1800" baseline="0" dirty="0" err="1"/>
              <a:t>the</a:t>
            </a:r>
            <a:r>
              <a:rPr lang="nl-BE" sz="1800" baseline="0" dirty="0"/>
              <a:t> </a:t>
            </a:r>
            <a:r>
              <a:rPr lang="nl-BE" sz="1800" baseline="0" dirty="0" err="1"/>
              <a:t>conformation</a:t>
            </a:r>
            <a:r>
              <a:rPr lang="nl-BE" sz="1800" baseline="0" dirty="0"/>
              <a:t> of </a:t>
            </a:r>
            <a:r>
              <a:rPr lang="nl-BE" sz="1800" baseline="0" dirty="0" err="1"/>
              <a:t>the</a:t>
            </a:r>
            <a:r>
              <a:rPr lang="nl-BE" sz="1800" baseline="0" dirty="0"/>
              <a:t> system. </a:t>
            </a:r>
            <a:r>
              <a:rPr lang="nl-BE" sz="1800" baseline="0" dirty="0" err="1"/>
              <a:t>Moreover</a:t>
            </a:r>
            <a:r>
              <a:rPr lang="nl-BE" sz="1800" baseline="0" dirty="0"/>
              <a:t>, </a:t>
            </a:r>
            <a:r>
              <a:rPr lang="nl-BE" sz="1800" baseline="0" dirty="0" err="1"/>
              <a:t>it</a:t>
            </a:r>
            <a:r>
              <a:rPr lang="nl-BE" sz="1800" baseline="0" dirty="0"/>
              <a:t> </a:t>
            </a:r>
            <a:r>
              <a:rPr lang="nl-BE" sz="1800" baseline="0" dirty="0" err="1"/>
              <a:t>can</a:t>
            </a:r>
            <a:r>
              <a:rPr lang="nl-BE" sz="1800" baseline="0" dirty="0"/>
              <a:t> </a:t>
            </a:r>
            <a:r>
              <a:rPr lang="nl-BE" sz="1800" baseline="0" dirty="0" err="1"/>
              <a:t>distinguish</a:t>
            </a:r>
            <a:r>
              <a:rPr lang="nl-BE" sz="1800" baseline="0" dirty="0"/>
              <a:t> </a:t>
            </a:r>
            <a:r>
              <a:rPr lang="en-US" sz="1800" dirty="0">
                <a:solidFill>
                  <a:srgbClr val="5B9BD5"/>
                </a:solidFill>
                <a:effectLst/>
                <a:latin typeface="Calibri" panose="020F0502020204030204" pitchFamily="34" charset="0"/>
                <a:ea typeface="Times New Roman" panose="02020603050405020304" pitchFamily="18" charset="0"/>
              </a:rPr>
              <a:t>strong non-covalent interactions with some covalent character, like hydrogen bonding, from weaker van der Waals type interactions, such as dispersion, and destabilizing (repulsive) interactions.</a:t>
            </a:r>
            <a:endParaRPr lang="nl-BE"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4" name="Slide Number Placeholder 3"/>
          <p:cNvSpPr>
            <a:spLocks noGrp="1"/>
          </p:cNvSpPr>
          <p:nvPr>
            <p:ph type="sldNum" sz="quarter" idx="5"/>
          </p:nvPr>
        </p:nvSpPr>
        <p:spPr/>
        <p:txBody>
          <a:bodyPr/>
          <a:lstStyle/>
          <a:p>
            <a:fld id="{4EEF4039-C894-4B87-A3F1-90DA1C362423}" type="slidenum">
              <a:rPr lang="nl-BE" smtClean="0"/>
              <a:t>7</a:t>
            </a:fld>
            <a:endParaRPr lang="nl-BE"/>
          </a:p>
        </p:txBody>
      </p:sp>
    </p:spTree>
    <p:extLst>
      <p:ext uri="{BB962C8B-B14F-4D97-AF65-F5344CB8AC3E}">
        <p14:creationId xmlns:p14="http://schemas.microsoft.com/office/powerpoint/2010/main" val="2954597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Next, we defined two novel quantities as a measure for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solubilty</a:t>
            </a:r>
            <a:r>
              <a:rPr lang="en-GB" sz="1800" dirty="0">
                <a:effectLst/>
                <a:latin typeface="Calibri" panose="020F0502020204030204" pitchFamily="34" charset="0"/>
                <a:ea typeface="Calibri" panose="020F0502020204030204" pitchFamily="34" charset="0"/>
                <a:cs typeface="Times New Roman" panose="02020603050405020304" pitchFamily="18" charset="0"/>
              </a:rPr>
              <a:t>; one being the relative integrated NCI density indicating the degree of polymer chain collapse in a given solvent. This value indicates to which extent the polymer chain folds on itself which typically occurs in an antisolvent environment as the polymer tries to avoid interaction with the solvent molecules. The second quantity is the integrated NCI difference defined as the difference between the non-covalent interaction strength between the solute and the solvent and the non-covalent interaction strength between the solutes atoms themselves. The weaker is the interaction between the polymer and the solvent, and/or the stronger is the interaction between the polymer chain’s atoms themselves, the lower is </a:t>
            </a:r>
            <a:r>
              <a:rPr lang="en-GB" sz="18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en-GB" sz="1800" i="1" dirty="0">
                <a:effectLst/>
                <a:latin typeface="Calibri" panose="020F0502020204030204" pitchFamily="34" charset="0"/>
                <a:ea typeface="Calibri" panose="020F0502020204030204" pitchFamily="34" charset="0"/>
                <a:cs typeface="Times New Roman" panose="02020603050405020304" pitchFamily="18" charset="0"/>
              </a:rPr>
              <a:t>I</a:t>
            </a:r>
            <a:r>
              <a:rPr lang="en-GB" sz="1800" baseline="-25000" dirty="0">
                <a:effectLst/>
                <a:latin typeface="Calibri" panose="020F0502020204030204" pitchFamily="34" charset="0"/>
                <a:ea typeface="Calibri" panose="020F0502020204030204" pitchFamily="34" charset="0"/>
                <a:cs typeface="Times New Roman" panose="02020603050405020304" pitchFamily="18" charset="0"/>
              </a:rPr>
              <a:t>NCI</a:t>
            </a:r>
            <a:r>
              <a:rPr lang="en-GB" sz="1800" dirty="0">
                <a:effectLst/>
                <a:latin typeface="Calibri" panose="020F0502020204030204" pitchFamily="34" charset="0"/>
                <a:ea typeface="Calibri" panose="020F0502020204030204" pitchFamily="34" charset="0"/>
                <a:cs typeface="Times New Roman" panose="02020603050405020304" pitchFamily="18" charset="0"/>
              </a:rPr>
              <a:t> – indicating a poor solvent for the given polymer. The integrated NCI difference thus provides an in-depth analysis of all relevant interactions governing the solubility. The table shows the results for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rNCI</a:t>
            </a:r>
            <a:r>
              <a:rPr lang="en-GB" sz="1800" dirty="0">
                <a:effectLst/>
                <a:latin typeface="Calibri" panose="020F0502020204030204" pitchFamily="34" charset="0"/>
                <a:ea typeface="Calibri" panose="020F0502020204030204" pitchFamily="34" charset="0"/>
                <a:cs typeface="Times New Roman" panose="02020603050405020304" pitchFamily="18" charset="0"/>
              </a:rPr>
              <a:t>, again for various PE chain lengths in anisole and methanol. It can be seen, indicated by the red box, that once the PE chain length surpasses a certain barrier (80 backbone atoms), solubility starts to decrease in methanol, whereas it remains soluble in anisole. The same conclusion can be drawn from the bar plot on the right, as the delta NCI value starts to decrease for large chain lengths in methanol, and even becomes negative for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dictane</a:t>
            </a:r>
            <a:r>
              <a:rPr lang="en-GB" sz="1800" dirty="0">
                <a:effectLst/>
                <a:latin typeface="Calibri" panose="020F0502020204030204" pitchFamily="34" charset="0"/>
                <a:ea typeface="Calibri" panose="020F0502020204030204" pitchFamily="34" charset="0"/>
                <a:cs typeface="Times New Roman" panose="02020603050405020304" pitchFamily="18" charset="0"/>
              </a:rPr>
              <a:t> in methanol. In anisole on the other hand, solubility keeps increasing with increasing chain length.</a:t>
            </a:r>
            <a:endParaRPr lang="nl-BE" dirty="0"/>
          </a:p>
        </p:txBody>
      </p:sp>
      <p:sp>
        <p:nvSpPr>
          <p:cNvPr id="4" name="Slide Number Placeholder 3"/>
          <p:cNvSpPr>
            <a:spLocks noGrp="1"/>
          </p:cNvSpPr>
          <p:nvPr>
            <p:ph type="sldNum" sz="quarter" idx="5"/>
          </p:nvPr>
        </p:nvSpPr>
        <p:spPr/>
        <p:txBody>
          <a:bodyPr/>
          <a:lstStyle/>
          <a:p>
            <a:fld id="{4EEF4039-C894-4B87-A3F1-90DA1C362423}" type="slidenum">
              <a:rPr lang="nl-BE" smtClean="0"/>
              <a:t>8</a:t>
            </a:fld>
            <a:endParaRPr lang="nl-BE"/>
          </a:p>
        </p:txBody>
      </p:sp>
    </p:spTree>
    <p:extLst>
      <p:ext uri="{BB962C8B-B14F-4D97-AF65-F5344CB8AC3E}">
        <p14:creationId xmlns:p14="http://schemas.microsoft.com/office/powerpoint/2010/main" val="617065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Currently running on the supercomputer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hortense</a:t>
            </a:r>
            <a:r>
              <a:rPr lang="en-GB" sz="1800" dirty="0">
                <a:effectLst/>
                <a:latin typeface="Calibri" panose="020F0502020204030204" pitchFamily="34" charset="0"/>
                <a:ea typeface="Calibri" panose="020F0502020204030204" pitchFamily="34" charset="0"/>
                <a:cs typeface="Times New Roman" panose="02020603050405020304" pitchFamily="18" charset="0"/>
              </a:rPr>
              <a:t> are high-throughput MD simulations of 5 different polymers divided over 12 different solvents. Each simulations results in a chart displaying the evolution of the integrated NCI density over the simulations time for the inter (solute-solvent) and intra (solute-solute) molecular interactions, together with the integrated NCI value. The slide shows an example of the simulations of polyethylene in anisole, a good solvent, and methanol, an antisolvent. It can be seen that in anisole, the inter and intramolecular interactions remain constant over the simulation trajectory as the polymer chain remains extended and in full contact with the solvent during the course of the MD simulation. In methanol, on the other hand, over time the intramolecular interactions overcome the intermolecular interactions as the PE chain folds on itself avoiding contact with the solvent molecules as much as possible. This behaviour is reflected in a negative Delta NCI value as defined on the previous slide. The results of these high-</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troughput</a:t>
            </a:r>
            <a:r>
              <a:rPr lang="en-GB" sz="1800" dirty="0">
                <a:effectLst/>
                <a:latin typeface="Calibri" panose="020F0502020204030204" pitchFamily="34" charset="0"/>
                <a:ea typeface="Calibri" panose="020F0502020204030204" pitchFamily="34" charset="0"/>
                <a:cs typeface="Times New Roman" panose="02020603050405020304" pitchFamily="18" charset="0"/>
              </a:rPr>
              <a:t> simulations will be evaluated against experimental data provided by our project partners from KUL.</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4" name="Slide Number Placeholder 3"/>
          <p:cNvSpPr>
            <a:spLocks noGrp="1"/>
          </p:cNvSpPr>
          <p:nvPr>
            <p:ph type="sldNum" sz="quarter" idx="5"/>
          </p:nvPr>
        </p:nvSpPr>
        <p:spPr/>
        <p:txBody>
          <a:bodyPr/>
          <a:lstStyle/>
          <a:p>
            <a:fld id="{4EEF4039-C894-4B87-A3F1-90DA1C362423}" type="slidenum">
              <a:rPr lang="nl-BE" smtClean="0"/>
              <a:t>9</a:t>
            </a:fld>
            <a:endParaRPr lang="nl-BE"/>
          </a:p>
        </p:txBody>
      </p:sp>
    </p:spTree>
    <p:extLst>
      <p:ext uri="{BB962C8B-B14F-4D97-AF65-F5344CB8AC3E}">
        <p14:creationId xmlns:p14="http://schemas.microsoft.com/office/powerpoint/2010/main" val="3984021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0DE966-0B2C-27F0-E18A-E07B04D064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BE"/>
          </a:p>
        </p:txBody>
      </p:sp>
      <p:sp>
        <p:nvSpPr>
          <p:cNvPr id="3" name="Subtitle 2">
            <a:extLst>
              <a:ext uri="{FF2B5EF4-FFF2-40B4-BE49-F238E27FC236}">
                <a16:creationId xmlns:a16="http://schemas.microsoft.com/office/drawing/2014/main" xmlns="" id="{9AD3143A-056B-B9E8-4293-F27D85D45D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4" name="Date Placeholder 3">
            <a:extLst>
              <a:ext uri="{FF2B5EF4-FFF2-40B4-BE49-F238E27FC236}">
                <a16:creationId xmlns:a16="http://schemas.microsoft.com/office/drawing/2014/main" xmlns="" id="{DB78BD61-48D1-75A6-EA50-0AB5849E4D6C}"/>
              </a:ext>
            </a:extLst>
          </p:cNvPr>
          <p:cNvSpPr>
            <a:spLocks noGrp="1"/>
          </p:cNvSpPr>
          <p:nvPr>
            <p:ph type="dt" sz="half" idx="10"/>
          </p:nvPr>
        </p:nvSpPr>
        <p:spPr/>
        <p:txBody>
          <a:bodyPr/>
          <a:lstStyle/>
          <a:p>
            <a:fld id="{1ADBBFF6-CD6B-4BEC-8410-65CBBB6F679D}" type="datetimeFigureOut">
              <a:rPr lang="nl-BE" smtClean="0"/>
              <a:t>19/06/2022</a:t>
            </a:fld>
            <a:endParaRPr lang="nl-BE"/>
          </a:p>
        </p:txBody>
      </p:sp>
      <p:sp>
        <p:nvSpPr>
          <p:cNvPr id="5" name="Footer Placeholder 4">
            <a:extLst>
              <a:ext uri="{FF2B5EF4-FFF2-40B4-BE49-F238E27FC236}">
                <a16:creationId xmlns:a16="http://schemas.microsoft.com/office/drawing/2014/main" xmlns="" id="{F449181F-4E63-026F-B131-3D1EA323AA29}"/>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xmlns="" id="{A12E6C0E-5AC7-078A-379F-BDE44E3B323A}"/>
              </a:ext>
            </a:extLst>
          </p:cNvPr>
          <p:cNvSpPr>
            <a:spLocks noGrp="1"/>
          </p:cNvSpPr>
          <p:nvPr>
            <p:ph type="sldNum" sz="quarter" idx="12"/>
          </p:nvPr>
        </p:nvSpPr>
        <p:spPr/>
        <p:txBody>
          <a:bodyPr/>
          <a:lstStyle/>
          <a:p>
            <a:fld id="{3E197395-2AD6-4357-BB8D-2C08FD5B3E29}" type="slidenum">
              <a:rPr lang="nl-BE" smtClean="0"/>
              <a:t>‹#›</a:t>
            </a:fld>
            <a:endParaRPr lang="nl-BE"/>
          </a:p>
        </p:txBody>
      </p:sp>
    </p:spTree>
    <p:extLst>
      <p:ext uri="{BB962C8B-B14F-4D97-AF65-F5344CB8AC3E}">
        <p14:creationId xmlns:p14="http://schemas.microsoft.com/office/powerpoint/2010/main" val="3420259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0235BD-91A4-37D8-FB1F-575E91E423DD}"/>
              </a:ext>
            </a:extLst>
          </p:cNvPr>
          <p:cNvSpPr>
            <a:spLocks noGrp="1"/>
          </p:cNvSpPr>
          <p:nvPr>
            <p:ph type="title"/>
          </p:nvPr>
        </p:nvSpPr>
        <p:spPr/>
        <p:txBody>
          <a:bodyPr/>
          <a:lstStyle/>
          <a:p>
            <a:r>
              <a:rPr lang="en-US"/>
              <a:t>Click to edit Master title style</a:t>
            </a:r>
            <a:endParaRPr lang="nl-BE"/>
          </a:p>
        </p:txBody>
      </p:sp>
      <p:sp>
        <p:nvSpPr>
          <p:cNvPr id="3" name="Vertical Text Placeholder 2">
            <a:extLst>
              <a:ext uri="{FF2B5EF4-FFF2-40B4-BE49-F238E27FC236}">
                <a16:creationId xmlns:a16="http://schemas.microsoft.com/office/drawing/2014/main" xmlns="" id="{22B1442D-9AD9-F4AF-5705-E83F17CB38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xmlns="" id="{00125898-98A6-2EF6-3749-8FA2E616BAAE}"/>
              </a:ext>
            </a:extLst>
          </p:cNvPr>
          <p:cNvSpPr>
            <a:spLocks noGrp="1"/>
          </p:cNvSpPr>
          <p:nvPr>
            <p:ph type="dt" sz="half" idx="10"/>
          </p:nvPr>
        </p:nvSpPr>
        <p:spPr/>
        <p:txBody>
          <a:bodyPr/>
          <a:lstStyle/>
          <a:p>
            <a:fld id="{1ADBBFF6-CD6B-4BEC-8410-65CBBB6F679D}" type="datetimeFigureOut">
              <a:rPr lang="nl-BE" smtClean="0"/>
              <a:t>19/06/2022</a:t>
            </a:fld>
            <a:endParaRPr lang="nl-BE"/>
          </a:p>
        </p:txBody>
      </p:sp>
      <p:sp>
        <p:nvSpPr>
          <p:cNvPr id="5" name="Footer Placeholder 4">
            <a:extLst>
              <a:ext uri="{FF2B5EF4-FFF2-40B4-BE49-F238E27FC236}">
                <a16:creationId xmlns:a16="http://schemas.microsoft.com/office/drawing/2014/main" xmlns="" id="{14CB0B5D-15B5-88AF-D6E7-C4F9111FB8B3}"/>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xmlns="" id="{778225A9-E91F-D6D6-2740-1E1DC6955A09}"/>
              </a:ext>
            </a:extLst>
          </p:cNvPr>
          <p:cNvSpPr>
            <a:spLocks noGrp="1"/>
          </p:cNvSpPr>
          <p:nvPr>
            <p:ph type="sldNum" sz="quarter" idx="12"/>
          </p:nvPr>
        </p:nvSpPr>
        <p:spPr/>
        <p:txBody>
          <a:bodyPr/>
          <a:lstStyle/>
          <a:p>
            <a:fld id="{3E197395-2AD6-4357-BB8D-2C08FD5B3E29}" type="slidenum">
              <a:rPr lang="nl-BE" smtClean="0"/>
              <a:t>‹#›</a:t>
            </a:fld>
            <a:endParaRPr lang="nl-BE"/>
          </a:p>
        </p:txBody>
      </p:sp>
    </p:spTree>
    <p:extLst>
      <p:ext uri="{BB962C8B-B14F-4D97-AF65-F5344CB8AC3E}">
        <p14:creationId xmlns:p14="http://schemas.microsoft.com/office/powerpoint/2010/main" val="1821623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60F1B96-2F55-BF87-DBE6-2890CE3732D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BE"/>
          </a:p>
        </p:txBody>
      </p:sp>
      <p:sp>
        <p:nvSpPr>
          <p:cNvPr id="3" name="Vertical Text Placeholder 2">
            <a:extLst>
              <a:ext uri="{FF2B5EF4-FFF2-40B4-BE49-F238E27FC236}">
                <a16:creationId xmlns:a16="http://schemas.microsoft.com/office/drawing/2014/main" xmlns="" id="{60604F02-2278-2909-6562-CBCB681506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xmlns="" id="{D803E70A-B270-A72E-ED88-6DF04DA6E5CB}"/>
              </a:ext>
            </a:extLst>
          </p:cNvPr>
          <p:cNvSpPr>
            <a:spLocks noGrp="1"/>
          </p:cNvSpPr>
          <p:nvPr>
            <p:ph type="dt" sz="half" idx="10"/>
          </p:nvPr>
        </p:nvSpPr>
        <p:spPr/>
        <p:txBody>
          <a:bodyPr/>
          <a:lstStyle/>
          <a:p>
            <a:fld id="{1ADBBFF6-CD6B-4BEC-8410-65CBBB6F679D}" type="datetimeFigureOut">
              <a:rPr lang="nl-BE" smtClean="0"/>
              <a:t>19/06/2022</a:t>
            </a:fld>
            <a:endParaRPr lang="nl-BE"/>
          </a:p>
        </p:txBody>
      </p:sp>
      <p:sp>
        <p:nvSpPr>
          <p:cNvPr id="5" name="Footer Placeholder 4">
            <a:extLst>
              <a:ext uri="{FF2B5EF4-FFF2-40B4-BE49-F238E27FC236}">
                <a16:creationId xmlns:a16="http://schemas.microsoft.com/office/drawing/2014/main" xmlns="" id="{E8F83733-CADC-DBC1-41FA-42CB2F1784F8}"/>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xmlns="" id="{17A1AA36-5611-2B63-85F2-5196A4E2947F}"/>
              </a:ext>
            </a:extLst>
          </p:cNvPr>
          <p:cNvSpPr>
            <a:spLocks noGrp="1"/>
          </p:cNvSpPr>
          <p:nvPr>
            <p:ph type="sldNum" sz="quarter" idx="12"/>
          </p:nvPr>
        </p:nvSpPr>
        <p:spPr/>
        <p:txBody>
          <a:bodyPr/>
          <a:lstStyle/>
          <a:p>
            <a:fld id="{3E197395-2AD6-4357-BB8D-2C08FD5B3E29}" type="slidenum">
              <a:rPr lang="nl-BE" smtClean="0"/>
              <a:t>‹#›</a:t>
            </a:fld>
            <a:endParaRPr lang="nl-BE"/>
          </a:p>
        </p:txBody>
      </p:sp>
    </p:spTree>
    <p:extLst>
      <p:ext uri="{BB962C8B-B14F-4D97-AF65-F5344CB8AC3E}">
        <p14:creationId xmlns:p14="http://schemas.microsoft.com/office/powerpoint/2010/main" val="3885062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768028-F795-519A-6AB3-0CCA3AE8118F}"/>
              </a:ext>
            </a:extLst>
          </p:cNvPr>
          <p:cNvSpPr>
            <a:spLocks noGrp="1"/>
          </p:cNvSpPr>
          <p:nvPr>
            <p:ph type="title"/>
          </p:nvPr>
        </p:nvSpPr>
        <p:spPr/>
        <p:txBody>
          <a:bodyPr/>
          <a:lstStyle/>
          <a:p>
            <a:r>
              <a:rPr lang="en-US"/>
              <a:t>Click to edit Master title style</a:t>
            </a:r>
            <a:endParaRPr lang="nl-BE"/>
          </a:p>
        </p:txBody>
      </p:sp>
      <p:sp>
        <p:nvSpPr>
          <p:cNvPr id="3" name="Content Placeholder 2">
            <a:extLst>
              <a:ext uri="{FF2B5EF4-FFF2-40B4-BE49-F238E27FC236}">
                <a16:creationId xmlns:a16="http://schemas.microsoft.com/office/drawing/2014/main" xmlns="" id="{643B6EED-1390-8F11-570F-D7D6D7643D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xmlns="" id="{395CF210-CF6C-5231-D2F8-3DA7323A0607}"/>
              </a:ext>
            </a:extLst>
          </p:cNvPr>
          <p:cNvSpPr>
            <a:spLocks noGrp="1"/>
          </p:cNvSpPr>
          <p:nvPr>
            <p:ph type="dt" sz="half" idx="10"/>
          </p:nvPr>
        </p:nvSpPr>
        <p:spPr/>
        <p:txBody>
          <a:bodyPr/>
          <a:lstStyle/>
          <a:p>
            <a:fld id="{1ADBBFF6-CD6B-4BEC-8410-65CBBB6F679D}" type="datetimeFigureOut">
              <a:rPr lang="nl-BE" smtClean="0"/>
              <a:t>19/06/2022</a:t>
            </a:fld>
            <a:endParaRPr lang="nl-BE"/>
          </a:p>
        </p:txBody>
      </p:sp>
      <p:sp>
        <p:nvSpPr>
          <p:cNvPr id="5" name="Footer Placeholder 4">
            <a:extLst>
              <a:ext uri="{FF2B5EF4-FFF2-40B4-BE49-F238E27FC236}">
                <a16:creationId xmlns:a16="http://schemas.microsoft.com/office/drawing/2014/main" xmlns="" id="{FA4039E0-11AB-82A8-A1C5-FA472A54E104}"/>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xmlns="" id="{BC5F3476-D507-DCCE-5BF8-030546DC7385}"/>
              </a:ext>
            </a:extLst>
          </p:cNvPr>
          <p:cNvSpPr>
            <a:spLocks noGrp="1"/>
          </p:cNvSpPr>
          <p:nvPr>
            <p:ph type="sldNum" sz="quarter" idx="12"/>
          </p:nvPr>
        </p:nvSpPr>
        <p:spPr/>
        <p:txBody>
          <a:bodyPr/>
          <a:lstStyle/>
          <a:p>
            <a:fld id="{3E197395-2AD6-4357-BB8D-2C08FD5B3E29}" type="slidenum">
              <a:rPr lang="nl-BE" smtClean="0"/>
              <a:t>‹#›</a:t>
            </a:fld>
            <a:endParaRPr lang="nl-BE"/>
          </a:p>
        </p:txBody>
      </p:sp>
    </p:spTree>
    <p:extLst>
      <p:ext uri="{BB962C8B-B14F-4D97-AF65-F5344CB8AC3E}">
        <p14:creationId xmlns:p14="http://schemas.microsoft.com/office/powerpoint/2010/main" val="4029147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476F0-99F9-C541-AF9C-D83B2F6C5C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BE"/>
          </a:p>
        </p:txBody>
      </p:sp>
      <p:sp>
        <p:nvSpPr>
          <p:cNvPr id="3" name="Text Placeholder 2">
            <a:extLst>
              <a:ext uri="{FF2B5EF4-FFF2-40B4-BE49-F238E27FC236}">
                <a16:creationId xmlns:a16="http://schemas.microsoft.com/office/drawing/2014/main" xmlns="" id="{B9C13CC9-EF8E-9A29-BC0A-0111DEE8D2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5B55F93-2068-10BF-8D59-629CC778D534}"/>
              </a:ext>
            </a:extLst>
          </p:cNvPr>
          <p:cNvSpPr>
            <a:spLocks noGrp="1"/>
          </p:cNvSpPr>
          <p:nvPr>
            <p:ph type="dt" sz="half" idx="10"/>
          </p:nvPr>
        </p:nvSpPr>
        <p:spPr/>
        <p:txBody>
          <a:bodyPr/>
          <a:lstStyle/>
          <a:p>
            <a:fld id="{1ADBBFF6-CD6B-4BEC-8410-65CBBB6F679D}" type="datetimeFigureOut">
              <a:rPr lang="nl-BE" smtClean="0"/>
              <a:t>19/06/2022</a:t>
            </a:fld>
            <a:endParaRPr lang="nl-BE"/>
          </a:p>
        </p:txBody>
      </p:sp>
      <p:sp>
        <p:nvSpPr>
          <p:cNvPr id="5" name="Footer Placeholder 4">
            <a:extLst>
              <a:ext uri="{FF2B5EF4-FFF2-40B4-BE49-F238E27FC236}">
                <a16:creationId xmlns:a16="http://schemas.microsoft.com/office/drawing/2014/main" xmlns="" id="{53DAB0DD-C3E5-043B-D085-A88D427394AB}"/>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xmlns="" id="{60AA31EF-94AC-D0C1-0B88-97992BFF6EF7}"/>
              </a:ext>
            </a:extLst>
          </p:cNvPr>
          <p:cNvSpPr>
            <a:spLocks noGrp="1"/>
          </p:cNvSpPr>
          <p:nvPr>
            <p:ph type="sldNum" sz="quarter" idx="12"/>
          </p:nvPr>
        </p:nvSpPr>
        <p:spPr/>
        <p:txBody>
          <a:bodyPr/>
          <a:lstStyle/>
          <a:p>
            <a:fld id="{3E197395-2AD6-4357-BB8D-2C08FD5B3E29}" type="slidenum">
              <a:rPr lang="nl-BE" smtClean="0"/>
              <a:t>‹#›</a:t>
            </a:fld>
            <a:endParaRPr lang="nl-BE"/>
          </a:p>
        </p:txBody>
      </p:sp>
    </p:spTree>
    <p:extLst>
      <p:ext uri="{BB962C8B-B14F-4D97-AF65-F5344CB8AC3E}">
        <p14:creationId xmlns:p14="http://schemas.microsoft.com/office/powerpoint/2010/main" val="3058868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94967E-B2CB-F735-F0F5-C635CD0D75F6}"/>
              </a:ext>
            </a:extLst>
          </p:cNvPr>
          <p:cNvSpPr>
            <a:spLocks noGrp="1"/>
          </p:cNvSpPr>
          <p:nvPr>
            <p:ph type="title"/>
          </p:nvPr>
        </p:nvSpPr>
        <p:spPr/>
        <p:txBody>
          <a:bodyPr/>
          <a:lstStyle/>
          <a:p>
            <a:r>
              <a:rPr lang="en-US"/>
              <a:t>Click to edit Master title style</a:t>
            </a:r>
            <a:endParaRPr lang="nl-BE"/>
          </a:p>
        </p:txBody>
      </p:sp>
      <p:sp>
        <p:nvSpPr>
          <p:cNvPr id="3" name="Content Placeholder 2">
            <a:extLst>
              <a:ext uri="{FF2B5EF4-FFF2-40B4-BE49-F238E27FC236}">
                <a16:creationId xmlns:a16="http://schemas.microsoft.com/office/drawing/2014/main" xmlns="" id="{C4FC6256-8D9A-BB03-04DF-BC543EB67B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Content Placeholder 3">
            <a:extLst>
              <a:ext uri="{FF2B5EF4-FFF2-40B4-BE49-F238E27FC236}">
                <a16:creationId xmlns:a16="http://schemas.microsoft.com/office/drawing/2014/main" xmlns="" id="{1287B6E4-2F0E-481B-CB1A-DCA3D7528D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Date Placeholder 4">
            <a:extLst>
              <a:ext uri="{FF2B5EF4-FFF2-40B4-BE49-F238E27FC236}">
                <a16:creationId xmlns:a16="http://schemas.microsoft.com/office/drawing/2014/main" xmlns="" id="{F35EBD0E-9BE4-7807-885D-570ABD2CFAE4}"/>
              </a:ext>
            </a:extLst>
          </p:cNvPr>
          <p:cNvSpPr>
            <a:spLocks noGrp="1"/>
          </p:cNvSpPr>
          <p:nvPr>
            <p:ph type="dt" sz="half" idx="10"/>
          </p:nvPr>
        </p:nvSpPr>
        <p:spPr/>
        <p:txBody>
          <a:bodyPr/>
          <a:lstStyle/>
          <a:p>
            <a:fld id="{1ADBBFF6-CD6B-4BEC-8410-65CBBB6F679D}" type="datetimeFigureOut">
              <a:rPr lang="nl-BE" smtClean="0"/>
              <a:t>19/06/2022</a:t>
            </a:fld>
            <a:endParaRPr lang="nl-BE"/>
          </a:p>
        </p:txBody>
      </p:sp>
      <p:sp>
        <p:nvSpPr>
          <p:cNvPr id="6" name="Footer Placeholder 5">
            <a:extLst>
              <a:ext uri="{FF2B5EF4-FFF2-40B4-BE49-F238E27FC236}">
                <a16:creationId xmlns:a16="http://schemas.microsoft.com/office/drawing/2014/main" xmlns="" id="{DC42A624-5E3A-0F08-70AC-93DAD14A7313}"/>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xmlns="" id="{DEB646D0-2831-DAC8-F16D-138829A81417}"/>
              </a:ext>
            </a:extLst>
          </p:cNvPr>
          <p:cNvSpPr>
            <a:spLocks noGrp="1"/>
          </p:cNvSpPr>
          <p:nvPr>
            <p:ph type="sldNum" sz="quarter" idx="12"/>
          </p:nvPr>
        </p:nvSpPr>
        <p:spPr/>
        <p:txBody>
          <a:bodyPr/>
          <a:lstStyle/>
          <a:p>
            <a:fld id="{3E197395-2AD6-4357-BB8D-2C08FD5B3E29}" type="slidenum">
              <a:rPr lang="nl-BE" smtClean="0"/>
              <a:t>‹#›</a:t>
            </a:fld>
            <a:endParaRPr lang="nl-BE"/>
          </a:p>
        </p:txBody>
      </p:sp>
    </p:spTree>
    <p:extLst>
      <p:ext uri="{BB962C8B-B14F-4D97-AF65-F5344CB8AC3E}">
        <p14:creationId xmlns:p14="http://schemas.microsoft.com/office/powerpoint/2010/main" val="3286011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38411A-8B63-D9D1-C798-0CAA6825E299}"/>
              </a:ext>
            </a:extLst>
          </p:cNvPr>
          <p:cNvSpPr>
            <a:spLocks noGrp="1"/>
          </p:cNvSpPr>
          <p:nvPr>
            <p:ph type="title"/>
          </p:nvPr>
        </p:nvSpPr>
        <p:spPr>
          <a:xfrm>
            <a:off x="839788" y="365125"/>
            <a:ext cx="10515600" cy="1325563"/>
          </a:xfrm>
        </p:spPr>
        <p:txBody>
          <a:bodyPr/>
          <a:lstStyle/>
          <a:p>
            <a:r>
              <a:rPr lang="en-US"/>
              <a:t>Click to edit Master title style</a:t>
            </a:r>
            <a:endParaRPr lang="nl-BE"/>
          </a:p>
        </p:txBody>
      </p:sp>
      <p:sp>
        <p:nvSpPr>
          <p:cNvPr id="3" name="Text Placeholder 2">
            <a:extLst>
              <a:ext uri="{FF2B5EF4-FFF2-40B4-BE49-F238E27FC236}">
                <a16:creationId xmlns:a16="http://schemas.microsoft.com/office/drawing/2014/main" xmlns="" id="{FF4EDBBD-E0C2-95C7-0113-6495E64792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E4818A1-BDA8-1423-04FD-6528F75095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Text Placeholder 4">
            <a:extLst>
              <a:ext uri="{FF2B5EF4-FFF2-40B4-BE49-F238E27FC236}">
                <a16:creationId xmlns:a16="http://schemas.microsoft.com/office/drawing/2014/main" xmlns="" id="{6295A08D-CF0E-63AE-E074-FAA69131F8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4C1C7BC-EA23-9124-8230-6A34387CEF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Date Placeholder 6">
            <a:extLst>
              <a:ext uri="{FF2B5EF4-FFF2-40B4-BE49-F238E27FC236}">
                <a16:creationId xmlns:a16="http://schemas.microsoft.com/office/drawing/2014/main" xmlns="" id="{34A9B5A0-EB40-3854-480A-AB2A41EF7C25}"/>
              </a:ext>
            </a:extLst>
          </p:cNvPr>
          <p:cNvSpPr>
            <a:spLocks noGrp="1"/>
          </p:cNvSpPr>
          <p:nvPr>
            <p:ph type="dt" sz="half" idx="10"/>
          </p:nvPr>
        </p:nvSpPr>
        <p:spPr/>
        <p:txBody>
          <a:bodyPr/>
          <a:lstStyle/>
          <a:p>
            <a:fld id="{1ADBBFF6-CD6B-4BEC-8410-65CBBB6F679D}" type="datetimeFigureOut">
              <a:rPr lang="nl-BE" smtClean="0"/>
              <a:t>19/06/2022</a:t>
            </a:fld>
            <a:endParaRPr lang="nl-BE"/>
          </a:p>
        </p:txBody>
      </p:sp>
      <p:sp>
        <p:nvSpPr>
          <p:cNvPr id="8" name="Footer Placeholder 7">
            <a:extLst>
              <a:ext uri="{FF2B5EF4-FFF2-40B4-BE49-F238E27FC236}">
                <a16:creationId xmlns:a16="http://schemas.microsoft.com/office/drawing/2014/main" xmlns="" id="{B8D89B2C-E481-E32E-171D-3762CFDBBECD}"/>
              </a:ext>
            </a:extLst>
          </p:cNvPr>
          <p:cNvSpPr>
            <a:spLocks noGrp="1"/>
          </p:cNvSpPr>
          <p:nvPr>
            <p:ph type="ftr" sz="quarter" idx="11"/>
          </p:nvPr>
        </p:nvSpPr>
        <p:spPr/>
        <p:txBody>
          <a:bodyPr/>
          <a:lstStyle/>
          <a:p>
            <a:endParaRPr lang="nl-BE"/>
          </a:p>
        </p:txBody>
      </p:sp>
      <p:sp>
        <p:nvSpPr>
          <p:cNvPr id="9" name="Slide Number Placeholder 8">
            <a:extLst>
              <a:ext uri="{FF2B5EF4-FFF2-40B4-BE49-F238E27FC236}">
                <a16:creationId xmlns:a16="http://schemas.microsoft.com/office/drawing/2014/main" xmlns="" id="{66C7F8D7-6C69-E154-B568-984D9956F5D5}"/>
              </a:ext>
            </a:extLst>
          </p:cNvPr>
          <p:cNvSpPr>
            <a:spLocks noGrp="1"/>
          </p:cNvSpPr>
          <p:nvPr>
            <p:ph type="sldNum" sz="quarter" idx="12"/>
          </p:nvPr>
        </p:nvSpPr>
        <p:spPr/>
        <p:txBody>
          <a:bodyPr/>
          <a:lstStyle/>
          <a:p>
            <a:fld id="{3E197395-2AD6-4357-BB8D-2C08FD5B3E29}" type="slidenum">
              <a:rPr lang="nl-BE" smtClean="0"/>
              <a:t>‹#›</a:t>
            </a:fld>
            <a:endParaRPr lang="nl-BE"/>
          </a:p>
        </p:txBody>
      </p:sp>
    </p:spTree>
    <p:extLst>
      <p:ext uri="{BB962C8B-B14F-4D97-AF65-F5344CB8AC3E}">
        <p14:creationId xmlns:p14="http://schemas.microsoft.com/office/powerpoint/2010/main" val="1033720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578CB7-AF84-7FE7-1CE6-CEFF1BA02E14}"/>
              </a:ext>
            </a:extLst>
          </p:cNvPr>
          <p:cNvSpPr>
            <a:spLocks noGrp="1"/>
          </p:cNvSpPr>
          <p:nvPr>
            <p:ph type="title"/>
          </p:nvPr>
        </p:nvSpPr>
        <p:spPr/>
        <p:txBody>
          <a:bodyPr/>
          <a:lstStyle/>
          <a:p>
            <a:r>
              <a:rPr lang="en-US"/>
              <a:t>Click to edit Master title style</a:t>
            </a:r>
            <a:endParaRPr lang="nl-BE"/>
          </a:p>
        </p:txBody>
      </p:sp>
      <p:sp>
        <p:nvSpPr>
          <p:cNvPr id="3" name="Date Placeholder 2">
            <a:extLst>
              <a:ext uri="{FF2B5EF4-FFF2-40B4-BE49-F238E27FC236}">
                <a16:creationId xmlns:a16="http://schemas.microsoft.com/office/drawing/2014/main" xmlns="" id="{2D6DCE7D-27DE-2765-98A4-E569E46001C8}"/>
              </a:ext>
            </a:extLst>
          </p:cNvPr>
          <p:cNvSpPr>
            <a:spLocks noGrp="1"/>
          </p:cNvSpPr>
          <p:nvPr>
            <p:ph type="dt" sz="half" idx="10"/>
          </p:nvPr>
        </p:nvSpPr>
        <p:spPr/>
        <p:txBody>
          <a:bodyPr/>
          <a:lstStyle/>
          <a:p>
            <a:fld id="{1ADBBFF6-CD6B-4BEC-8410-65CBBB6F679D}" type="datetimeFigureOut">
              <a:rPr lang="nl-BE" smtClean="0"/>
              <a:t>19/06/2022</a:t>
            </a:fld>
            <a:endParaRPr lang="nl-BE"/>
          </a:p>
        </p:txBody>
      </p:sp>
      <p:sp>
        <p:nvSpPr>
          <p:cNvPr id="4" name="Footer Placeholder 3">
            <a:extLst>
              <a:ext uri="{FF2B5EF4-FFF2-40B4-BE49-F238E27FC236}">
                <a16:creationId xmlns:a16="http://schemas.microsoft.com/office/drawing/2014/main" xmlns="" id="{4C4398E7-6330-103F-4441-E500E2006DB5}"/>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xmlns="" id="{9BB3985C-3A4D-1754-DE22-7771DBCEF2E7}"/>
              </a:ext>
            </a:extLst>
          </p:cNvPr>
          <p:cNvSpPr>
            <a:spLocks noGrp="1"/>
          </p:cNvSpPr>
          <p:nvPr>
            <p:ph type="sldNum" sz="quarter" idx="12"/>
          </p:nvPr>
        </p:nvSpPr>
        <p:spPr/>
        <p:txBody>
          <a:bodyPr/>
          <a:lstStyle/>
          <a:p>
            <a:fld id="{3E197395-2AD6-4357-BB8D-2C08FD5B3E29}" type="slidenum">
              <a:rPr lang="nl-BE" smtClean="0"/>
              <a:t>‹#›</a:t>
            </a:fld>
            <a:endParaRPr lang="nl-BE"/>
          </a:p>
        </p:txBody>
      </p:sp>
    </p:spTree>
    <p:extLst>
      <p:ext uri="{BB962C8B-B14F-4D97-AF65-F5344CB8AC3E}">
        <p14:creationId xmlns:p14="http://schemas.microsoft.com/office/powerpoint/2010/main" val="942150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37C1C60-8184-0B31-08B7-901E29CF7AD5}"/>
              </a:ext>
            </a:extLst>
          </p:cNvPr>
          <p:cNvSpPr>
            <a:spLocks noGrp="1"/>
          </p:cNvSpPr>
          <p:nvPr>
            <p:ph type="dt" sz="half" idx="10"/>
          </p:nvPr>
        </p:nvSpPr>
        <p:spPr/>
        <p:txBody>
          <a:bodyPr/>
          <a:lstStyle/>
          <a:p>
            <a:fld id="{1ADBBFF6-CD6B-4BEC-8410-65CBBB6F679D}" type="datetimeFigureOut">
              <a:rPr lang="nl-BE" smtClean="0"/>
              <a:t>19/06/2022</a:t>
            </a:fld>
            <a:endParaRPr lang="nl-BE"/>
          </a:p>
        </p:txBody>
      </p:sp>
      <p:sp>
        <p:nvSpPr>
          <p:cNvPr id="3" name="Footer Placeholder 2">
            <a:extLst>
              <a:ext uri="{FF2B5EF4-FFF2-40B4-BE49-F238E27FC236}">
                <a16:creationId xmlns:a16="http://schemas.microsoft.com/office/drawing/2014/main" xmlns="" id="{68862466-DC14-E224-8D86-0DA457E27218}"/>
              </a:ext>
            </a:extLst>
          </p:cNvPr>
          <p:cNvSpPr>
            <a:spLocks noGrp="1"/>
          </p:cNvSpPr>
          <p:nvPr>
            <p:ph type="ftr" sz="quarter" idx="11"/>
          </p:nvPr>
        </p:nvSpPr>
        <p:spPr/>
        <p:txBody>
          <a:bodyPr/>
          <a:lstStyle/>
          <a:p>
            <a:endParaRPr lang="nl-BE"/>
          </a:p>
        </p:txBody>
      </p:sp>
      <p:sp>
        <p:nvSpPr>
          <p:cNvPr id="4" name="Slide Number Placeholder 3">
            <a:extLst>
              <a:ext uri="{FF2B5EF4-FFF2-40B4-BE49-F238E27FC236}">
                <a16:creationId xmlns:a16="http://schemas.microsoft.com/office/drawing/2014/main" xmlns="" id="{A1C06CB0-96F6-6721-97F8-6F2FC5ADC86F}"/>
              </a:ext>
            </a:extLst>
          </p:cNvPr>
          <p:cNvSpPr>
            <a:spLocks noGrp="1"/>
          </p:cNvSpPr>
          <p:nvPr>
            <p:ph type="sldNum" sz="quarter" idx="12"/>
          </p:nvPr>
        </p:nvSpPr>
        <p:spPr/>
        <p:txBody>
          <a:bodyPr/>
          <a:lstStyle/>
          <a:p>
            <a:fld id="{3E197395-2AD6-4357-BB8D-2C08FD5B3E29}" type="slidenum">
              <a:rPr lang="nl-BE" smtClean="0"/>
              <a:t>‹#›</a:t>
            </a:fld>
            <a:endParaRPr lang="nl-BE"/>
          </a:p>
        </p:txBody>
      </p:sp>
    </p:spTree>
    <p:extLst>
      <p:ext uri="{BB962C8B-B14F-4D97-AF65-F5344CB8AC3E}">
        <p14:creationId xmlns:p14="http://schemas.microsoft.com/office/powerpoint/2010/main" val="3989935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B75B67-8A61-FC54-FE3A-681946D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BE"/>
          </a:p>
        </p:txBody>
      </p:sp>
      <p:sp>
        <p:nvSpPr>
          <p:cNvPr id="3" name="Content Placeholder 2">
            <a:extLst>
              <a:ext uri="{FF2B5EF4-FFF2-40B4-BE49-F238E27FC236}">
                <a16:creationId xmlns:a16="http://schemas.microsoft.com/office/drawing/2014/main" xmlns="" id="{B38AE7B2-8C49-E590-C88E-AC67C741B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Text Placeholder 3">
            <a:extLst>
              <a:ext uri="{FF2B5EF4-FFF2-40B4-BE49-F238E27FC236}">
                <a16:creationId xmlns:a16="http://schemas.microsoft.com/office/drawing/2014/main" xmlns="" id="{3C5892DD-C92B-A2D9-438C-9B3BD9094A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DC55569-2F7D-DC81-96EF-608972C5CE5A}"/>
              </a:ext>
            </a:extLst>
          </p:cNvPr>
          <p:cNvSpPr>
            <a:spLocks noGrp="1"/>
          </p:cNvSpPr>
          <p:nvPr>
            <p:ph type="dt" sz="half" idx="10"/>
          </p:nvPr>
        </p:nvSpPr>
        <p:spPr/>
        <p:txBody>
          <a:bodyPr/>
          <a:lstStyle/>
          <a:p>
            <a:fld id="{1ADBBFF6-CD6B-4BEC-8410-65CBBB6F679D}" type="datetimeFigureOut">
              <a:rPr lang="nl-BE" smtClean="0"/>
              <a:t>19/06/2022</a:t>
            </a:fld>
            <a:endParaRPr lang="nl-BE"/>
          </a:p>
        </p:txBody>
      </p:sp>
      <p:sp>
        <p:nvSpPr>
          <p:cNvPr id="6" name="Footer Placeholder 5">
            <a:extLst>
              <a:ext uri="{FF2B5EF4-FFF2-40B4-BE49-F238E27FC236}">
                <a16:creationId xmlns:a16="http://schemas.microsoft.com/office/drawing/2014/main" xmlns="" id="{A3F56DAB-178A-CAEC-C88B-2C80887DA6CD}"/>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xmlns="" id="{5BC8851F-8D1E-6595-9AF5-8CC7B1D76EA3}"/>
              </a:ext>
            </a:extLst>
          </p:cNvPr>
          <p:cNvSpPr>
            <a:spLocks noGrp="1"/>
          </p:cNvSpPr>
          <p:nvPr>
            <p:ph type="sldNum" sz="quarter" idx="12"/>
          </p:nvPr>
        </p:nvSpPr>
        <p:spPr/>
        <p:txBody>
          <a:bodyPr/>
          <a:lstStyle/>
          <a:p>
            <a:fld id="{3E197395-2AD6-4357-BB8D-2C08FD5B3E29}" type="slidenum">
              <a:rPr lang="nl-BE" smtClean="0"/>
              <a:t>‹#›</a:t>
            </a:fld>
            <a:endParaRPr lang="nl-BE"/>
          </a:p>
        </p:txBody>
      </p:sp>
    </p:spTree>
    <p:extLst>
      <p:ext uri="{BB962C8B-B14F-4D97-AF65-F5344CB8AC3E}">
        <p14:creationId xmlns:p14="http://schemas.microsoft.com/office/powerpoint/2010/main" val="2953700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72805E-FED4-302A-4F0C-A543ECA7B4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BE"/>
          </a:p>
        </p:txBody>
      </p:sp>
      <p:sp>
        <p:nvSpPr>
          <p:cNvPr id="3" name="Picture Placeholder 2">
            <a:extLst>
              <a:ext uri="{FF2B5EF4-FFF2-40B4-BE49-F238E27FC236}">
                <a16:creationId xmlns:a16="http://schemas.microsoft.com/office/drawing/2014/main" xmlns="" id="{6EA33607-3173-5C14-E904-CD63F0CF84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a:extLst>
              <a:ext uri="{FF2B5EF4-FFF2-40B4-BE49-F238E27FC236}">
                <a16:creationId xmlns:a16="http://schemas.microsoft.com/office/drawing/2014/main" xmlns="" id="{EFFFD851-AC25-C828-2BDF-DF70BC92AC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48A00A0-C793-6450-746D-C3510F5C9FEF}"/>
              </a:ext>
            </a:extLst>
          </p:cNvPr>
          <p:cNvSpPr>
            <a:spLocks noGrp="1"/>
          </p:cNvSpPr>
          <p:nvPr>
            <p:ph type="dt" sz="half" idx="10"/>
          </p:nvPr>
        </p:nvSpPr>
        <p:spPr/>
        <p:txBody>
          <a:bodyPr/>
          <a:lstStyle/>
          <a:p>
            <a:fld id="{1ADBBFF6-CD6B-4BEC-8410-65CBBB6F679D}" type="datetimeFigureOut">
              <a:rPr lang="nl-BE" smtClean="0"/>
              <a:t>19/06/2022</a:t>
            </a:fld>
            <a:endParaRPr lang="nl-BE"/>
          </a:p>
        </p:txBody>
      </p:sp>
      <p:sp>
        <p:nvSpPr>
          <p:cNvPr id="6" name="Footer Placeholder 5">
            <a:extLst>
              <a:ext uri="{FF2B5EF4-FFF2-40B4-BE49-F238E27FC236}">
                <a16:creationId xmlns:a16="http://schemas.microsoft.com/office/drawing/2014/main" xmlns="" id="{AA5D1C62-4F26-C0AC-AA3D-109A810A76E2}"/>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xmlns="" id="{B379ECCB-ED60-3CDC-FB9F-E82DD973A5F2}"/>
              </a:ext>
            </a:extLst>
          </p:cNvPr>
          <p:cNvSpPr>
            <a:spLocks noGrp="1"/>
          </p:cNvSpPr>
          <p:nvPr>
            <p:ph type="sldNum" sz="quarter" idx="12"/>
          </p:nvPr>
        </p:nvSpPr>
        <p:spPr/>
        <p:txBody>
          <a:bodyPr/>
          <a:lstStyle/>
          <a:p>
            <a:fld id="{3E197395-2AD6-4357-BB8D-2C08FD5B3E29}" type="slidenum">
              <a:rPr lang="nl-BE" smtClean="0"/>
              <a:t>‹#›</a:t>
            </a:fld>
            <a:endParaRPr lang="nl-BE"/>
          </a:p>
        </p:txBody>
      </p:sp>
    </p:spTree>
    <p:extLst>
      <p:ext uri="{BB962C8B-B14F-4D97-AF65-F5344CB8AC3E}">
        <p14:creationId xmlns:p14="http://schemas.microsoft.com/office/powerpoint/2010/main" val="2990025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FF5EEE2-69BF-7722-23AE-0316184986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BE"/>
          </a:p>
        </p:txBody>
      </p:sp>
      <p:sp>
        <p:nvSpPr>
          <p:cNvPr id="3" name="Text Placeholder 2">
            <a:extLst>
              <a:ext uri="{FF2B5EF4-FFF2-40B4-BE49-F238E27FC236}">
                <a16:creationId xmlns:a16="http://schemas.microsoft.com/office/drawing/2014/main" xmlns="" id="{5C1E02F4-9FBB-4315-05D8-8073CF65F6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xmlns="" id="{FA1D2D07-A0D7-1B13-54E3-AE959D6906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DBBFF6-CD6B-4BEC-8410-65CBBB6F679D}" type="datetimeFigureOut">
              <a:rPr lang="nl-BE" smtClean="0"/>
              <a:t>19/06/2022</a:t>
            </a:fld>
            <a:endParaRPr lang="nl-BE"/>
          </a:p>
        </p:txBody>
      </p:sp>
      <p:sp>
        <p:nvSpPr>
          <p:cNvPr id="5" name="Footer Placeholder 4">
            <a:extLst>
              <a:ext uri="{FF2B5EF4-FFF2-40B4-BE49-F238E27FC236}">
                <a16:creationId xmlns:a16="http://schemas.microsoft.com/office/drawing/2014/main" xmlns="" id="{C2AA90A0-57B0-57B9-0C5C-51DBB8D311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a:extLst>
              <a:ext uri="{FF2B5EF4-FFF2-40B4-BE49-F238E27FC236}">
                <a16:creationId xmlns:a16="http://schemas.microsoft.com/office/drawing/2014/main" xmlns="" id="{B5DD8705-5624-C44C-D7FF-665F0AF8AB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197395-2AD6-4357-BB8D-2C08FD5B3E29}" type="slidenum">
              <a:rPr lang="nl-BE" smtClean="0"/>
              <a:t>‹#›</a:t>
            </a:fld>
            <a:endParaRPr lang="nl-BE"/>
          </a:p>
        </p:txBody>
      </p:sp>
    </p:spTree>
    <p:extLst>
      <p:ext uri="{BB962C8B-B14F-4D97-AF65-F5344CB8AC3E}">
        <p14:creationId xmlns:p14="http://schemas.microsoft.com/office/powerpoint/2010/main" val="1676481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2.png"/><Relationship Id="rId4"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0.svg"/><Relationship Id="rId4" Type="http://schemas.openxmlformats.org/officeDocument/2006/relationships/image" Target="../media/image3.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1.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9.sv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7.svg"/><Relationship Id="rId1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chart" Target="../charts/chart2.xml"/><Relationship Id="rId4" Type="http://schemas.openxmlformats.org/officeDocument/2006/relationships/chart" Target="../charts/chart1.xml"/><Relationship Id="rId9" Type="http://schemas.openxmlformats.org/officeDocument/2006/relationships/chart" Target="../charts/chart4.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image" Target="../media/image23.emf"/><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chart" Target="../charts/chart6.xml"/><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chart" Target="../charts/chart7.xml"/><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FFD48BC7-DC40-47DE-87EE-9F4B6ECB9A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xmlns="" id="{E502BBC7-2C76-46F3-BC24-5985BC13DB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xmlns="" id="{C7F28D52-2A5F-4D23-81AE-7CB8B591C7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0ACB2CED-1B95-BFB4-1655-E0FC5DC5711C}"/>
              </a:ext>
            </a:extLst>
          </p:cNvPr>
          <p:cNvSpPr>
            <a:spLocks noGrp="1"/>
          </p:cNvSpPr>
          <p:nvPr>
            <p:ph type="ctrTitle"/>
          </p:nvPr>
        </p:nvSpPr>
        <p:spPr>
          <a:xfrm>
            <a:off x="1524003" y="1999615"/>
            <a:ext cx="9144000" cy="2764028"/>
          </a:xfrm>
        </p:spPr>
        <p:txBody>
          <a:bodyPr anchor="ctr">
            <a:normAutofit/>
          </a:bodyPr>
          <a:lstStyle/>
          <a:p>
            <a:r>
              <a:rPr lang="nl-BE" sz="7200"/>
              <a:t>VSC Users day</a:t>
            </a:r>
          </a:p>
        </p:txBody>
      </p:sp>
      <p:sp>
        <p:nvSpPr>
          <p:cNvPr id="3" name="Subtitle 2">
            <a:extLst>
              <a:ext uri="{FF2B5EF4-FFF2-40B4-BE49-F238E27FC236}">
                <a16:creationId xmlns:a16="http://schemas.microsoft.com/office/drawing/2014/main" xmlns="" id="{B185C89F-A654-ADD9-18AB-970F03191722}"/>
              </a:ext>
            </a:extLst>
          </p:cNvPr>
          <p:cNvSpPr>
            <a:spLocks noGrp="1"/>
          </p:cNvSpPr>
          <p:nvPr>
            <p:ph type="subTitle" idx="1"/>
          </p:nvPr>
        </p:nvSpPr>
        <p:spPr>
          <a:xfrm>
            <a:off x="1966912" y="5645150"/>
            <a:ext cx="8258176" cy="631825"/>
          </a:xfrm>
        </p:spPr>
        <p:txBody>
          <a:bodyPr anchor="ctr">
            <a:normAutofit/>
          </a:bodyPr>
          <a:lstStyle/>
          <a:p>
            <a:r>
              <a:rPr lang="nl-BE" sz="2800" dirty="0"/>
              <a:t>Academic use </a:t>
            </a:r>
            <a:r>
              <a:rPr lang="nl-BE" sz="2800" dirty="0" smtClean="0"/>
              <a:t>case – chemistry</a:t>
            </a:r>
            <a:endParaRPr lang="nl-BE" sz="2800" dirty="0"/>
          </a:p>
        </p:txBody>
      </p:sp>
      <p:sp>
        <p:nvSpPr>
          <p:cNvPr id="14" name="Rectangle 13">
            <a:extLst>
              <a:ext uri="{FF2B5EF4-FFF2-40B4-BE49-F238E27FC236}">
                <a16:creationId xmlns:a16="http://schemas.microsoft.com/office/drawing/2014/main" xmlns="" id="{3629484E-3792-4B3D-89AD-7C8A1ED0E0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VUB ALGC home page">
            <a:extLst>
              <a:ext uri="{FF2B5EF4-FFF2-40B4-BE49-F238E27FC236}">
                <a16:creationId xmlns:a16="http://schemas.microsoft.com/office/drawing/2014/main" xmlns="" id="{F42E68C3-6A83-FF65-7B95-4B36FF4204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6666" y="4677703"/>
            <a:ext cx="2878667" cy="75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078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ree, sky, outdoor, plant&#10;&#10;Description automatically generated">
            <a:extLst>
              <a:ext uri="{FF2B5EF4-FFF2-40B4-BE49-F238E27FC236}">
                <a16:creationId xmlns:a16="http://schemas.microsoft.com/office/drawing/2014/main" xmlns="" id="{491F4F50-9233-AF26-88A6-1134F8F7DD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7205" y="1825625"/>
            <a:ext cx="5306390" cy="4831229"/>
          </a:xfrm>
          <a:prstGeom prst="rect">
            <a:avLst/>
          </a:prstGeom>
        </p:spPr>
      </p:pic>
      <p:sp>
        <p:nvSpPr>
          <p:cNvPr id="2" name="Title 1">
            <a:extLst>
              <a:ext uri="{FF2B5EF4-FFF2-40B4-BE49-F238E27FC236}">
                <a16:creationId xmlns:a16="http://schemas.microsoft.com/office/drawing/2014/main" xmlns="" id="{325DD583-983C-50CC-02C2-03B7120B5290}"/>
              </a:ext>
            </a:extLst>
          </p:cNvPr>
          <p:cNvSpPr>
            <a:spLocks noGrp="1"/>
          </p:cNvSpPr>
          <p:nvPr>
            <p:ph type="title"/>
          </p:nvPr>
        </p:nvSpPr>
        <p:spPr/>
        <p:txBody>
          <a:bodyPr/>
          <a:lstStyle/>
          <a:p>
            <a:r>
              <a:rPr lang="nl-BE" dirty="0"/>
              <a:t>             </a:t>
            </a:r>
            <a:r>
              <a:rPr lang="nl-BE" dirty="0" err="1"/>
              <a:t>Alternative</a:t>
            </a:r>
            <a:r>
              <a:rPr lang="nl-BE" dirty="0"/>
              <a:t> route: SASA </a:t>
            </a:r>
            <a:r>
              <a:rPr lang="nl-BE" dirty="0" err="1"/>
              <a:t>assesment</a:t>
            </a:r>
            <a:r>
              <a:rPr lang="nl-BE" dirty="0"/>
              <a:t> of </a:t>
            </a:r>
            <a:r>
              <a:rPr lang="nl-BE" dirty="0" err="1"/>
              <a:t>amorphous</a:t>
            </a:r>
            <a:r>
              <a:rPr lang="nl-BE" dirty="0"/>
              <a:t> </a:t>
            </a:r>
            <a:r>
              <a:rPr lang="nl-BE" dirty="0" err="1"/>
              <a:t>polymer</a:t>
            </a:r>
            <a:r>
              <a:rPr lang="nl-BE" dirty="0"/>
              <a:t> </a:t>
            </a:r>
            <a:r>
              <a:rPr lang="nl-BE" dirty="0" err="1"/>
              <a:t>bundles</a:t>
            </a:r>
            <a:endParaRPr lang="nl-BE" dirty="0"/>
          </a:p>
        </p:txBody>
      </p:sp>
      <p:sp>
        <p:nvSpPr>
          <p:cNvPr id="3" name="Content Placeholder 2">
            <a:extLst>
              <a:ext uri="{FF2B5EF4-FFF2-40B4-BE49-F238E27FC236}">
                <a16:creationId xmlns:a16="http://schemas.microsoft.com/office/drawing/2014/main" xmlns="" id="{52F09B8E-CF02-11FA-89E1-E5DEDF2FEDB1}"/>
              </a:ext>
            </a:extLst>
          </p:cNvPr>
          <p:cNvSpPr>
            <a:spLocks noGrp="1"/>
          </p:cNvSpPr>
          <p:nvPr>
            <p:ph idx="1"/>
          </p:nvPr>
        </p:nvSpPr>
        <p:spPr/>
        <p:txBody>
          <a:bodyPr/>
          <a:lstStyle/>
          <a:p>
            <a:pPr marL="0" indent="0">
              <a:buNone/>
            </a:pPr>
            <a:r>
              <a:rPr lang="nl-BE" dirty="0" err="1"/>
              <a:t>Dissociation</a:t>
            </a:r>
            <a:r>
              <a:rPr lang="nl-BE" dirty="0"/>
              <a:t> </a:t>
            </a:r>
            <a:r>
              <a:rPr lang="nl-BE" dirty="0" err="1"/>
              <a:t>propensity</a:t>
            </a:r>
            <a:r>
              <a:rPr lang="nl-BE" dirty="0"/>
              <a:t>: </a:t>
            </a:r>
            <a:r>
              <a:rPr lang="nl-BE" i="1" dirty="0" err="1"/>
              <a:t>SASA</a:t>
            </a:r>
            <a:r>
              <a:rPr lang="nl-BE" baseline="-25000" dirty="0" err="1"/>
              <a:t>eq</a:t>
            </a:r>
            <a:r>
              <a:rPr lang="nl-BE" dirty="0"/>
              <a:t>/</a:t>
            </a:r>
            <a:r>
              <a:rPr lang="nl-BE" i="1" dirty="0" err="1"/>
              <a:t>SASA</a:t>
            </a:r>
            <a:r>
              <a:rPr lang="nl-BE" baseline="-25000" dirty="0" err="1"/>
              <a:t>max</a:t>
            </a:r>
            <a:endParaRPr lang="nl-BE" baseline="-25000" dirty="0"/>
          </a:p>
        </p:txBody>
      </p:sp>
      <p:cxnSp>
        <p:nvCxnSpPr>
          <p:cNvPr id="4" name="Connector: Curved 3">
            <a:extLst>
              <a:ext uri="{FF2B5EF4-FFF2-40B4-BE49-F238E27FC236}">
                <a16:creationId xmlns:a16="http://schemas.microsoft.com/office/drawing/2014/main" xmlns="" id="{785633CE-BAEB-3CFD-45EA-5816F60E4EBD}"/>
              </a:ext>
            </a:extLst>
          </p:cNvPr>
          <p:cNvCxnSpPr>
            <a:cxnSpLocks/>
          </p:cNvCxnSpPr>
          <p:nvPr/>
        </p:nvCxnSpPr>
        <p:spPr>
          <a:xfrm>
            <a:off x="1050878" y="681037"/>
            <a:ext cx="1239580" cy="12700"/>
          </a:xfrm>
          <a:prstGeom prst="curvedConnector3">
            <a:avLst>
              <a:gd name="adj1" fmla="val 50000"/>
            </a:avLst>
          </a:prstGeom>
          <a:ln w="250825">
            <a:solidFill>
              <a:srgbClr val="1D202B"/>
            </a:solidFill>
            <a:tailEnd type="triangle"/>
          </a:ln>
        </p:spPr>
        <p:style>
          <a:lnRef idx="3">
            <a:schemeClr val="dk1"/>
          </a:lnRef>
          <a:fillRef idx="0">
            <a:schemeClr val="dk1"/>
          </a:fillRef>
          <a:effectRef idx="2">
            <a:schemeClr val="dk1"/>
          </a:effectRef>
          <a:fontRef idx="minor">
            <a:schemeClr val="tx1"/>
          </a:fontRef>
        </p:style>
      </p:cxnSp>
      <p:graphicFrame>
        <p:nvGraphicFramePr>
          <p:cNvPr id="13" name="Table 12">
            <a:extLst>
              <a:ext uri="{FF2B5EF4-FFF2-40B4-BE49-F238E27FC236}">
                <a16:creationId xmlns:a16="http://schemas.microsoft.com/office/drawing/2014/main" xmlns="" id="{6A405406-6209-039C-41EE-968A556AFE96}"/>
              </a:ext>
            </a:extLst>
          </p:cNvPr>
          <p:cNvGraphicFramePr>
            <a:graphicFrameLocks noGrp="1"/>
          </p:cNvGraphicFramePr>
          <p:nvPr>
            <p:extLst>
              <p:ext uri="{D42A27DB-BD31-4B8C-83A1-F6EECF244321}">
                <p14:modId xmlns:p14="http://schemas.microsoft.com/office/powerpoint/2010/main" val="1517650243"/>
              </p:ext>
            </p:extLst>
          </p:nvPr>
        </p:nvGraphicFramePr>
        <p:xfrm>
          <a:off x="457200" y="2628108"/>
          <a:ext cx="6434665" cy="3548855"/>
        </p:xfrm>
        <a:graphic>
          <a:graphicData uri="http://schemas.openxmlformats.org/drawingml/2006/table">
            <a:tbl>
              <a:tblPr>
                <a:tableStyleId>{3B4B98B0-60AC-42C2-AFA5-B58CD77FA1E5}</a:tableStyleId>
              </a:tblPr>
              <a:tblGrid>
                <a:gridCol w="1286933">
                  <a:extLst>
                    <a:ext uri="{9D8B030D-6E8A-4147-A177-3AD203B41FA5}">
                      <a16:colId xmlns:a16="http://schemas.microsoft.com/office/drawing/2014/main" xmlns="" val="3744613034"/>
                    </a:ext>
                  </a:extLst>
                </a:gridCol>
                <a:gridCol w="1286933">
                  <a:extLst>
                    <a:ext uri="{9D8B030D-6E8A-4147-A177-3AD203B41FA5}">
                      <a16:colId xmlns:a16="http://schemas.microsoft.com/office/drawing/2014/main" xmlns="" val="3385053499"/>
                    </a:ext>
                  </a:extLst>
                </a:gridCol>
                <a:gridCol w="1286933">
                  <a:extLst>
                    <a:ext uri="{9D8B030D-6E8A-4147-A177-3AD203B41FA5}">
                      <a16:colId xmlns:a16="http://schemas.microsoft.com/office/drawing/2014/main" xmlns="" val="1139753757"/>
                    </a:ext>
                  </a:extLst>
                </a:gridCol>
                <a:gridCol w="1286933">
                  <a:extLst>
                    <a:ext uri="{9D8B030D-6E8A-4147-A177-3AD203B41FA5}">
                      <a16:colId xmlns:a16="http://schemas.microsoft.com/office/drawing/2014/main" xmlns="" val="1538369691"/>
                    </a:ext>
                  </a:extLst>
                </a:gridCol>
                <a:gridCol w="1286933">
                  <a:extLst>
                    <a:ext uri="{9D8B030D-6E8A-4147-A177-3AD203B41FA5}">
                      <a16:colId xmlns:a16="http://schemas.microsoft.com/office/drawing/2014/main" xmlns="" val="802727267"/>
                    </a:ext>
                  </a:extLst>
                </a:gridCol>
              </a:tblGrid>
              <a:tr h="229997">
                <a:tc>
                  <a:txBody>
                    <a:bodyPr/>
                    <a:lstStyle/>
                    <a:p>
                      <a:pPr algn="l" fontAlgn="b"/>
                      <a:endParaRPr lang="nl-B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nl-BE" sz="1400" b="1" u="none" strike="noStrike" dirty="0">
                          <a:effectLst/>
                        </a:rPr>
                        <a:t>HDPE</a:t>
                      </a:r>
                      <a:endParaRPr lang="nl-BE"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nl-BE" sz="1400" b="1" u="none" strike="noStrike" dirty="0">
                          <a:effectLst/>
                        </a:rPr>
                        <a:t>PP</a:t>
                      </a:r>
                      <a:endParaRPr lang="nl-BE"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nl-BE" sz="1400" b="1" u="none" strike="noStrike" dirty="0">
                          <a:effectLst/>
                        </a:rPr>
                        <a:t>PS</a:t>
                      </a:r>
                      <a:endParaRPr lang="nl-BE"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nl-BE" sz="1400" b="1" u="none" strike="noStrike" dirty="0">
                          <a:effectLst/>
                        </a:rPr>
                        <a:t>PVC</a:t>
                      </a:r>
                      <a:endParaRPr lang="nl-BE" sz="14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404804439"/>
                  </a:ext>
                </a:extLst>
              </a:tr>
              <a:tr h="229997">
                <a:tc>
                  <a:txBody>
                    <a:bodyPr/>
                    <a:lstStyle/>
                    <a:p>
                      <a:pPr algn="l" fontAlgn="b"/>
                      <a:r>
                        <a:rPr lang="nl-BE" sz="1400" b="1" u="none" strike="noStrike" dirty="0" err="1">
                          <a:effectLst/>
                        </a:rPr>
                        <a:t>acetone</a:t>
                      </a:r>
                      <a:endParaRPr lang="nl-BE"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chemeClr val="tx1"/>
                          </a:solidFill>
                          <a:effectLst/>
                        </a:rPr>
                        <a:t>0.21</a:t>
                      </a:r>
                      <a:endParaRPr lang="nl-BE" sz="14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chemeClr val="tx1"/>
                          </a:solidFill>
                          <a:effectLst/>
                        </a:rPr>
                        <a:t>0.75</a:t>
                      </a:r>
                      <a:endParaRPr lang="nl-BE" sz="14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chemeClr val="tx1"/>
                          </a:solidFill>
                          <a:effectLst/>
                        </a:rPr>
                        <a:t>0.75</a:t>
                      </a:r>
                      <a:endParaRPr lang="nl-BE" sz="14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chemeClr val="tx1"/>
                          </a:solidFill>
                          <a:effectLst/>
                        </a:rPr>
                        <a:t>0.90</a:t>
                      </a:r>
                      <a:endParaRPr lang="nl-BE" sz="1400" b="0" i="0" u="none" strike="noStrike" dirty="0">
                        <a:solidFill>
                          <a:schemeClr val="tx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177163780"/>
                  </a:ext>
                </a:extLst>
              </a:tr>
              <a:tr h="229997">
                <a:tc>
                  <a:txBody>
                    <a:bodyPr/>
                    <a:lstStyle/>
                    <a:p>
                      <a:pPr algn="l" fontAlgn="b"/>
                      <a:r>
                        <a:rPr lang="nl-BE" sz="1400" b="1" u="none" strike="noStrike">
                          <a:effectLst/>
                        </a:rPr>
                        <a:t>anisole</a:t>
                      </a:r>
                      <a:endParaRPr lang="nl-BE" sz="1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chemeClr val="tx1"/>
                          </a:solidFill>
                          <a:effectLst/>
                        </a:rPr>
                        <a:t>0.30</a:t>
                      </a:r>
                      <a:endParaRPr lang="nl-BE" sz="14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nl-BE" sz="1400" u="none" strike="noStrike">
                          <a:solidFill>
                            <a:schemeClr val="tx1"/>
                          </a:solidFill>
                          <a:effectLst/>
                        </a:rPr>
                        <a:t>0.85</a:t>
                      </a:r>
                      <a:endParaRPr lang="nl-BE" sz="1400" b="0" i="0" u="none" strike="noStrike">
                        <a:solidFill>
                          <a:schemeClr val="tx1"/>
                        </a:solidFill>
                        <a:effectLst/>
                        <a:latin typeface="Calibri" panose="020F0502020204030204" pitchFamily="34" charset="0"/>
                      </a:endParaRPr>
                    </a:p>
                  </a:txBody>
                  <a:tcPr marL="9525" marR="9525" marT="9525" marB="0" anchor="ctr"/>
                </a:tc>
                <a:tc>
                  <a:txBody>
                    <a:bodyPr/>
                    <a:lstStyle/>
                    <a:p>
                      <a:pPr algn="ctr" fontAlgn="b"/>
                      <a:r>
                        <a:rPr lang="nl-BE" sz="1400" u="none" strike="noStrike">
                          <a:solidFill>
                            <a:schemeClr val="tx1"/>
                          </a:solidFill>
                          <a:effectLst/>
                        </a:rPr>
                        <a:t>running</a:t>
                      </a:r>
                      <a:endParaRPr lang="nl-BE" sz="1400" b="0" i="0" u="none" strike="noStrike">
                        <a:solidFill>
                          <a:schemeClr val="tx1"/>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chemeClr val="tx1"/>
                          </a:solidFill>
                          <a:effectLst/>
                        </a:rPr>
                        <a:t>0.87</a:t>
                      </a:r>
                      <a:endParaRPr lang="nl-BE" sz="1400" b="0" i="0" u="none" strike="noStrike" dirty="0">
                        <a:solidFill>
                          <a:schemeClr val="tx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3253960235"/>
                  </a:ext>
                </a:extLst>
              </a:tr>
              <a:tr h="229997">
                <a:tc>
                  <a:txBody>
                    <a:bodyPr/>
                    <a:lstStyle/>
                    <a:p>
                      <a:pPr algn="l" fontAlgn="b"/>
                      <a:r>
                        <a:rPr lang="nl-BE" sz="1400" b="1" u="none" strike="noStrike">
                          <a:effectLst/>
                        </a:rPr>
                        <a:t>cyclohexanol</a:t>
                      </a:r>
                      <a:endParaRPr lang="nl-BE" sz="1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chemeClr val="tx1"/>
                          </a:solidFill>
                          <a:effectLst/>
                        </a:rPr>
                        <a:t>0.57</a:t>
                      </a:r>
                      <a:endParaRPr lang="nl-BE" sz="14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chemeClr val="tx1"/>
                          </a:solidFill>
                          <a:effectLst/>
                        </a:rPr>
                        <a:t>0.53</a:t>
                      </a:r>
                      <a:endParaRPr lang="nl-BE" sz="14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chemeClr val="tx1"/>
                          </a:solidFill>
                          <a:effectLst/>
                        </a:rPr>
                        <a:t>running</a:t>
                      </a:r>
                      <a:endParaRPr lang="nl-BE" sz="14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nl-BE" sz="1400" b="0" i="0" u="none" strike="noStrike" dirty="0">
                          <a:solidFill>
                            <a:schemeClr val="tx1"/>
                          </a:solidFill>
                          <a:effectLst/>
                          <a:latin typeface="Calibri" panose="020F0502020204030204" pitchFamily="34" charset="0"/>
                        </a:rPr>
                        <a:t>running</a:t>
                      </a:r>
                    </a:p>
                  </a:txBody>
                  <a:tcPr marL="9525" marR="9525" marT="9525" marB="0" anchor="ctr"/>
                </a:tc>
                <a:extLst>
                  <a:ext uri="{0D108BD9-81ED-4DB2-BD59-A6C34878D82A}">
                    <a16:rowId xmlns:a16="http://schemas.microsoft.com/office/drawing/2014/main" xmlns="" val="3865059103"/>
                  </a:ext>
                </a:extLst>
              </a:tr>
              <a:tr h="229997">
                <a:tc>
                  <a:txBody>
                    <a:bodyPr/>
                    <a:lstStyle/>
                    <a:p>
                      <a:pPr algn="l" fontAlgn="b"/>
                      <a:r>
                        <a:rPr lang="nl-BE" sz="1400" b="1" u="none" strike="noStrike">
                          <a:effectLst/>
                        </a:rPr>
                        <a:t>cyclohexanone</a:t>
                      </a:r>
                      <a:endParaRPr lang="nl-BE" sz="1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nl-BE" sz="1400" u="none" strike="noStrike">
                          <a:solidFill>
                            <a:schemeClr val="tx1"/>
                          </a:solidFill>
                          <a:effectLst/>
                        </a:rPr>
                        <a:t>running</a:t>
                      </a:r>
                      <a:endParaRPr lang="nl-BE" sz="1400" b="0" i="0" u="none" strike="noStrike">
                        <a:solidFill>
                          <a:schemeClr val="tx1"/>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chemeClr val="tx1"/>
                          </a:solidFill>
                          <a:effectLst/>
                        </a:rPr>
                        <a:t>0.73</a:t>
                      </a:r>
                      <a:endParaRPr lang="nl-BE" sz="14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nl-BE" sz="1400" u="none" strike="noStrike">
                          <a:solidFill>
                            <a:schemeClr val="tx1"/>
                          </a:solidFill>
                          <a:effectLst/>
                        </a:rPr>
                        <a:t>running</a:t>
                      </a:r>
                      <a:endParaRPr lang="nl-BE" sz="1400" b="0" i="0" u="none" strike="noStrike">
                        <a:solidFill>
                          <a:schemeClr val="tx1"/>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chemeClr val="tx1"/>
                          </a:solidFill>
                          <a:effectLst/>
                        </a:rPr>
                        <a:t>0.78</a:t>
                      </a:r>
                      <a:endParaRPr lang="nl-BE" sz="1400" b="0" i="0" u="none" strike="noStrike" dirty="0">
                        <a:solidFill>
                          <a:schemeClr val="tx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421276216"/>
                  </a:ext>
                </a:extLst>
              </a:tr>
              <a:tr h="416295">
                <a:tc>
                  <a:txBody>
                    <a:bodyPr/>
                    <a:lstStyle/>
                    <a:p>
                      <a:pPr algn="l" fontAlgn="b"/>
                      <a:r>
                        <a:rPr lang="nl-BE" sz="1400" b="1" u="none" strike="noStrike">
                          <a:effectLst/>
                        </a:rPr>
                        <a:t>cyclopentanone</a:t>
                      </a:r>
                      <a:endParaRPr lang="nl-BE" sz="1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chemeClr val="tx1"/>
                          </a:solidFill>
                          <a:effectLst/>
                        </a:rPr>
                        <a:t>0.27</a:t>
                      </a:r>
                      <a:endParaRPr lang="nl-BE" sz="14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nl-BE" sz="1400" u="none" strike="noStrike">
                          <a:solidFill>
                            <a:schemeClr val="tx1"/>
                          </a:solidFill>
                          <a:effectLst/>
                        </a:rPr>
                        <a:t>0.83</a:t>
                      </a:r>
                      <a:endParaRPr lang="nl-BE" sz="1400" b="0" i="0" u="none" strike="noStrike">
                        <a:solidFill>
                          <a:schemeClr val="tx1"/>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chemeClr val="tx1"/>
                          </a:solidFill>
                          <a:effectLst/>
                        </a:rPr>
                        <a:t>0.76</a:t>
                      </a:r>
                      <a:endParaRPr lang="nl-BE" sz="14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chemeClr val="tx1"/>
                          </a:solidFill>
                          <a:effectLst/>
                        </a:rPr>
                        <a:t>0.98</a:t>
                      </a:r>
                      <a:endParaRPr lang="nl-BE" sz="1400" b="0" i="0" u="none" strike="noStrike" dirty="0">
                        <a:solidFill>
                          <a:schemeClr val="tx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488928693"/>
                  </a:ext>
                </a:extLst>
              </a:tr>
              <a:tr h="416295">
                <a:tc>
                  <a:txBody>
                    <a:bodyPr/>
                    <a:lstStyle/>
                    <a:p>
                      <a:pPr algn="l" fontAlgn="b"/>
                      <a:r>
                        <a:rPr lang="nl-BE" sz="1400" b="1" u="none" strike="noStrike">
                          <a:effectLst/>
                        </a:rPr>
                        <a:t>dichloromethane</a:t>
                      </a:r>
                      <a:endParaRPr lang="nl-BE" sz="1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rgbClr val="00B050"/>
                          </a:solidFill>
                          <a:effectLst/>
                        </a:rPr>
                        <a:t>0.63</a:t>
                      </a:r>
                      <a:endParaRPr lang="nl-BE" sz="1400" b="0" i="0" u="none" strike="noStrike" dirty="0">
                        <a:solidFill>
                          <a:srgbClr val="00B050"/>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rgbClr val="00B050"/>
                          </a:solidFill>
                          <a:effectLst/>
                        </a:rPr>
                        <a:t>0.92</a:t>
                      </a:r>
                      <a:endParaRPr lang="nl-BE" sz="1400" b="0" i="0" u="none" strike="noStrike" dirty="0">
                        <a:solidFill>
                          <a:srgbClr val="00B050"/>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rgbClr val="00B050"/>
                          </a:solidFill>
                          <a:effectLst/>
                        </a:rPr>
                        <a:t>1.00</a:t>
                      </a:r>
                      <a:endParaRPr lang="nl-BE" sz="1400" b="0" i="0" u="none" strike="noStrike" dirty="0">
                        <a:solidFill>
                          <a:srgbClr val="00B050"/>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rgbClr val="00B050"/>
                          </a:solidFill>
                          <a:effectLst/>
                        </a:rPr>
                        <a:t>0.98</a:t>
                      </a:r>
                      <a:endParaRPr lang="nl-BE" sz="1400" b="0" i="0" u="none" strike="noStrike" dirty="0">
                        <a:solidFill>
                          <a:srgbClr val="00B05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3208145238"/>
                  </a:ext>
                </a:extLst>
              </a:tr>
              <a:tr h="229997">
                <a:tc>
                  <a:txBody>
                    <a:bodyPr/>
                    <a:lstStyle/>
                    <a:p>
                      <a:pPr algn="l" fontAlgn="b"/>
                      <a:r>
                        <a:rPr lang="nl-BE" sz="1400" b="1" u="none" strike="noStrike">
                          <a:effectLst/>
                        </a:rPr>
                        <a:t>diethylether</a:t>
                      </a:r>
                      <a:endParaRPr lang="nl-BE" sz="1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chemeClr val="tx1"/>
                          </a:solidFill>
                          <a:effectLst/>
                        </a:rPr>
                        <a:t>0.27</a:t>
                      </a:r>
                      <a:endParaRPr lang="nl-BE" sz="14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nl-BE" sz="1400" u="none" strike="noStrike">
                          <a:solidFill>
                            <a:schemeClr val="tx1"/>
                          </a:solidFill>
                          <a:effectLst/>
                        </a:rPr>
                        <a:t>0.86</a:t>
                      </a:r>
                      <a:endParaRPr lang="nl-BE" sz="1400" b="0" i="0" u="none" strike="noStrike">
                        <a:solidFill>
                          <a:schemeClr val="tx1"/>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chemeClr val="tx1"/>
                          </a:solidFill>
                          <a:effectLst/>
                        </a:rPr>
                        <a:t>0.68</a:t>
                      </a:r>
                      <a:endParaRPr lang="nl-BE" sz="14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chemeClr val="tx1"/>
                          </a:solidFill>
                          <a:effectLst/>
                        </a:rPr>
                        <a:t>0.59</a:t>
                      </a:r>
                      <a:endParaRPr lang="nl-BE" sz="1400" b="0" i="0" u="none" strike="noStrike" dirty="0">
                        <a:solidFill>
                          <a:schemeClr val="tx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045530250"/>
                  </a:ext>
                </a:extLst>
              </a:tr>
              <a:tr h="229997">
                <a:tc>
                  <a:txBody>
                    <a:bodyPr/>
                    <a:lstStyle/>
                    <a:p>
                      <a:pPr algn="l" fontAlgn="b"/>
                      <a:r>
                        <a:rPr lang="nl-BE" sz="1400" b="1" u="none" strike="noStrike">
                          <a:effectLst/>
                        </a:rPr>
                        <a:t>methanol</a:t>
                      </a:r>
                      <a:endParaRPr lang="nl-BE" sz="1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rgbClr val="FF0000"/>
                          </a:solidFill>
                          <a:effectLst/>
                        </a:rPr>
                        <a:t>0.18</a:t>
                      </a:r>
                      <a:endParaRPr lang="nl-BE" sz="14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rgbClr val="FF0000"/>
                          </a:solidFill>
                          <a:effectLst/>
                        </a:rPr>
                        <a:t>0.23</a:t>
                      </a:r>
                      <a:endParaRPr lang="nl-BE" sz="14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rgbClr val="FF0000"/>
                          </a:solidFill>
                          <a:effectLst/>
                        </a:rPr>
                        <a:t>0.47</a:t>
                      </a:r>
                      <a:endParaRPr lang="nl-BE" sz="14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rgbClr val="FF0000"/>
                          </a:solidFill>
                          <a:effectLst/>
                        </a:rPr>
                        <a:t>0.34</a:t>
                      </a:r>
                      <a:endParaRPr lang="nl-BE" sz="1400" b="0" i="0" u="none" strike="noStrike" dirty="0">
                        <a:solidFill>
                          <a:srgbClr val="FF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3617010870"/>
                  </a:ext>
                </a:extLst>
              </a:tr>
              <a:tr h="229997">
                <a:tc>
                  <a:txBody>
                    <a:bodyPr/>
                    <a:lstStyle/>
                    <a:p>
                      <a:pPr algn="l" fontAlgn="b"/>
                      <a:r>
                        <a:rPr lang="nl-BE" sz="1400" b="1" u="none" strike="noStrike">
                          <a:effectLst/>
                        </a:rPr>
                        <a:t>nitrobenzene</a:t>
                      </a:r>
                      <a:endParaRPr lang="nl-BE" sz="1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nl-BE" sz="1400" u="none" strike="noStrike">
                          <a:solidFill>
                            <a:schemeClr val="tx1"/>
                          </a:solidFill>
                          <a:effectLst/>
                        </a:rPr>
                        <a:t>0.49</a:t>
                      </a:r>
                      <a:endParaRPr lang="nl-BE" sz="1400" b="0" i="0" u="none" strike="noStrike">
                        <a:solidFill>
                          <a:schemeClr val="tx1"/>
                        </a:solidFill>
                        <a:effectLst/>
                        <a:latin typeface="Calibri" panose="020F0502020204030204" pitchFamily="34" charset="0"/>
                      </a:endParaRPr>
                    </a:p>
                  </a:txBody>
                  <a:tcPr marL="9525" marR="9525" marT="9525" marB="0" anchor="ctr"/>
                </a:tc>
                <a:tc>
                  <a:txBody>
                    <a:bodyPr/>
                    <a:lstStyle/>
                    <a:p>
                      <a:pPr algn="ctr" fontAlgn="b"/>
                      <a:r>
                        <a:rPr lang="nl-BE" sz="1400" u="none" strike="noStrike">
                          <a:solidFill>
                            <a:schemeClr val="tx1"/>
                          </a:solidFill>
                          <a:effectLst/>
                        </a:rPr>
                        <a:t>0.84</a:t>
                      </a:r>
                      <a:endParaRPr lang="nl-BE" sz="1400" b="0" i="0" u="none" strike="noStrike">
                        <a:solidFill>
                          <a:schemeClr val="tx1"/>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chemeClr val="tx1"/>
                          </a:solidFill>
                          <a:effectLst/>
                        </a:rPr>
                        <a:t>0.80</a:t>
                      </a:r>
                      <a:endParaRPr lang="nl-BE" sz="14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chemeClr val="tx1"/>
                          </a:solidFill>
                          <a:effectLst/>
                        </a:rPr>
                        <a:t>0.89</a:t>
                      </a:r>
                      <a:endParaRPr lang="nl-BE" sz="1400" b="0" i="0" u="none" strike="noStrike" dirty="0">
                        <a:solidFill>
                          <a:schemeClr val="tx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3171232850"/>
                  </a:ext>
                </a:extLst>
              </a:tr>
              <a:tr h="229997">
                <a:tc>
                  <a:txBody>
                    <a:bodyPr/>
                    <a:lstStyle/>
                    <a:p>
                      <a:pPr algn="l" fontAlgn="b"/>
                      <a:r>
                        <a:rPr lang="nl-BE" sz="1400" b="1" u="none" strike="noStrike">
                          <a:effectLst/>
                        </a:rPr>
                        <a:t>pyridine</a:t>
                      </a:r>
                      <a:endParaRPr lang="nl-BE" sz="1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chemeClr val="tx1"/>
                          </a:solidFill>
                          <a:effectLst/>
                        </a:rPr>
                        <a:t>0.33</a:t>
                      </a:r>
                      <a:endParaRPr lang="nl-BE" sz="14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nl-BE" sz="1400" u="none" strike="noStrike">
                          <a:solidFill>
                            <a:schemeClr val="tx1"/>
                          </a:solidFill>
                          <a:effectLst/>
                        </a:rPr>
                        <a:t>0.88</a:t>
                      </a:r>
                      <a:endParaRPr lang="nl-BE" sz="1400" b="0" i="0" u="none" strike="noStrike">
                        <a:solidFill>
                          <a:schemeClr val="tx1"/>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chemeClr val="tx1"/>
                          </a:solidFill>
                          <a:effectLst/>
                        </a:rPr>
                        <a:t>0.87</a:t>
                      </a:r>
                      <a:endParaRPr lang="nl-BE" sz="14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chemeClr val="tx1"/>
                          </a:solidFill>
                          <a:effectLst/>
                        </a:rPr>
                        <a:t>0.98</a:t>
                      </a:r>
                      <a:endParaRPr lang="nl-BE" sz="1400" b="0" i="0" u="none" strike="noStrike" dirty="0">
                        <a:solidFill>
                          <a:schemeClr val="tx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4158506723"/>
                  </a:ext>
                </a:extLst>
              </a:tr>
              <a:tr h="416295">
                <a:tc>
                  <a:txBody>
                    <a:bodyPr/>
                    <a:lstStyle/>
                    <a:p>
                      <a:pPr algn="l" fontAlgn="b"/>
                      <a:r>
                        <a:rPr lang="nl-BE" sz="1400" b="1" u="none" strike="noStrike" dirty="0" err="1">
                          <a:effectLst/>
                        </a:rPr>
                        <a:t>tetrahydrofuran</a:t>
                      </a:r>
                      <a:endParaRPr lang="nl-BE"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chemeClr val="tx1"/>
                          </a:solidFill>
                          <a:effectLst/>
                        </a:rPr>
                        <a:t>0.40</a:t>
                      </a:r>
                      <a:endParaRPr lang="nl-BE" sz="14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chemeClr val="tx1"/>
                          </a:solidFill>
                          <a:effectLst/>
                        </a:rPr>
                        <a:t>0.88</a:t>
                      </a:r>
                      <a:endParaRPr lang="nl-BE" sz="14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chemeClr val="tx1"/>
                          </a:solidFill>
                          <a:effectLst/>
                        </a:rPr>
                        <a:t>0.90</a:t>
                      </a:r>
                      <a:endParaRPr lang="nl-BE" sz="14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chemeClr val="tx1"/>
                          </a:solidFill>
                          <a:effectLst/>
                        </a:rPr>
                        <a:t>running</a:t>
                      </a:r>
                      <a:endParaRPr lang="nl-BE" sz="1400" b="0" i="0" u="none" strike="noStrike" dirty="0">
                        <a:solidFill>
                          <a:schemeClr val="tx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2396493695"/>
                  </a:ext>
                </a:extLst>
              </a:tr>
              <a:tr h="229997">
                <a:tc>
                  <a:txBody>
                    <a:bodyPr/>
                    <a:lstStyle/>
                    <a:p>
                      <a:pPr algn="l" fontAlgn="b"/>
                      <a:r>
                        <a:rPr lang="nl-BE" sz="1400" b="1" u="none" strike="noStrike" dirty="0" err="1">
                          <a:effectLst/>
                        </a:rPr>
                        <a:t>toluene</a:t>
                      </a:r>
                      <a:endParaRPr lang="nl-BE"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chemeClr val="tx1"/>
                          </a:solidFill>
                          <a:effectLst/>
                        </a:rPr>
                        <a:t>0.40</a:t>
                      </a:r>
                      <a:endParaRPr lang="nl-BE" sz="14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chemeClr val="tx1"/>
                          </a:solidFill>
                          <a:effectLst/>
                        </a:rPr>
                        <a:t>0.88</a:t>
                      </a:r>
                      <a:endParaRPr lang="nl-BE" sz="14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chemeClr val="tx1"/>
                          </a:solidFill>
                          <a:effectLst/>
                        </a:rPr>
                        <a:t>0.67</a:t>
                      </a:r>
                      <a:endParaRPr lang="nl-BE" sz="14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nl-BE" sz="1400" u="none" strike="noStrike" dirty="0">
                          <a:solidFill>
                            <a:schemeClr val="tx1"/>
                          </a:solidFill>
                          <a:effectLst/>
                        </a:rPr>
                        <a:t>0.79</a:t>
                      </a:r>
                      <a:endParaRPr lang="nl-BE" sz="1400" b="0" i="0" u="none" strike="noStrike" dirty="0">
                        <a:solidFill>
                          <a:schemeClr val="tx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546566624"/>
                  </a:ext>
                </a:extLst>
              </a:tr>
            </a:tbl>
          </a:graphicData>
        </a:graphic>
      </p:graphicFrame>
    </p:spTree>
    <p:extLst>
      <p:ext uri="{BB962C8B-B14F-4D97-AF65-F5344CB8AC3E}">
        <p14:creationId xmlns:p14="http://schemas.microsoft.com/office/powerpoint/2010/main" val="265955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940D7-77EF-865B-DAD3-9842E946160D}"/>
              </a:ext>
            </a:extLst>
          </p:cNvPr>
          <p:cNvSpPr>
            <a:spLocks noGrp="1"/>
          </p:cNvSpPr>
          <p:nvPr>
            <p:ph type="title"/>
          </p:nvPr>
        </p:nvSpPr>
        <p:spPr/>
        <p:txBody>
          <a:bodyPr/>
          <a:lstStyle/>
          <a:p>
            <a:r>
              <a:rPr lang="nl-BE" dirty="0"/>
              <a:t>PhD thesis – VSC </a:t>
            </a:r>
            <a:r>
              <a:rPr lang="nl-BE" dirty="0" err="1"/>
              <a:t>use</a:t>
            </a:r>
            <a:endParaRPr lang="nl-BE" dirty="0"/>
          </a:p>
        </p:txBody>
      </p:sp>
      <p:pic>
        <p:nvPicPr>
          <p:cNvPr id="8" name="Content Placeholder 7" descr="Server outline">
            <a:extLst>
              <a:ext uri="{FF2B5EF4-FFF2-40B4-BE49-F238E27FC236}">
                <a16:creationId xmlns:a16="http://schemas.microsoft.com/office/drawing/2014/main" xmlns="" id="{F22BE214-DD8C-082D-538C-6BEFCBC8C70C}"/>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038180" y="2282935"/>
            <a:ext cx="2285206" cy="2285206"/>
          </a:xfrm>
        </p:spPr>
      </p:pic>
      <p:sp>
        <p:nvSpPr>
          <p:cNvPr id="11" name="TextBox 10">
            <a:extLst>
              <a:ext uri="{FF2B5EF4-FFF2-40B4-BE49-F238E27FC236}">
                <a16:creationId xmlns:a16="http://schemas.microsoft.com/office/drawing/2014/main" xmlns="" id="{21177981-39AB-FB62-6D9B-EBB2A4DC43B7}"/>
              </a:ext>
            </a:extLst>
          </p:cNvPr>
          <p:cNvSpPr txBox="1"/>
          <p:nvPr/>
        </p:nvSpPr>
        <p:spPr>
          <a:xfrm>
            <a:off x="1481832" y="1600637"/>
            <a:ext cx="2726387" cy="523220"/>
          </a:xfrm>
          <a:prstGeom prst="rect">
            <a:avLst/>
          </a:prstGeom>
          <a:noFill/>
        </p:spPr>
        <p:txBody>
          <a:bodyPr wrap="none" rtlCol="0">
            <a:spAutoFit/>
          </a:bodyPr>
          <a:lstStyle/>
          <a:p>
            <a:r>
              <a:rPr lang="nl-BE" sz="2800" dirty="0"/>
              <a:t>Tier 1 “</a:t>
            </a:r>
            <a:r>
              <a:rPr lang="nl-BE" sz="2800" dirty="0" err="1"/>
              <a:t>Hortense</a:t>
            </a:r>
            <a:r>
              <a:rPr lang="nl-BE" sz="2800" dirty="0"/>
              <a:t>”</a:t>
            </a:r>
          </a:p>
        </p:txBody>
      </p:sp>
      <p:pic>
        <p:nvPicPr>
          <p:cNvPr id="13" name="Graphic 12" descr="Monitor outline">
            <a:extLst>
              <a:ext uri="{FF2B5EF4-FFF2-40B4-BE49-F238E27FC236}">
                <a16:creationId xmlns:a16="http://schemas.microsoft.com/office/drawing/2014/main" xmlns="" id="{34AEAAF4-9B04-E971-C080-F35B329D21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575663" y="1736309"/>
            <a:ext cx="3600000" cy="3600000"/>
          </a:xfrm>
          <a:prstGeom prst="rect">
            <a:avLst/>
          </a:prstGeom>
        </p:spPr>
      </p:pic>
      <p:sp>
        <p:nvSpPr>
          <p:cNvPr id="14" name="TextBox 13">
            <a:extLst>
              <a:ext uri="{FF2B5EF4-FFF2-40B4-BE49-F238E27FC236}">
                <a16:creationId xmlns:a16="http://schemas.microsoft.com/office/drawing/2014/main" xmlns="" id="{DFB49B39-EBE8-11E1-1572-41CAF2AF410B}"/>
              </a:ext>
            </a:extLst>
          </p:cNvPr>
          <p:cNvSpPr txBox="1"/>
          <p:nvPr/>
        </p:nvSpPr>
        <p:spPr>
          <a:xfrm>
            <a:off x="8117280" y="1600637"/>
            <a:ext cx="2252155" cy="523220"/>
          </a:xfrm>
          <a:prstGeom prst="rect">
            <a:avLst/>
          </a:prstGeom>
          <a:noFill/>
        </p:spPr>
        <p:txBody>
          <a:bodyPr wrap="none" rtlCol="0">
            <a:spAutoFit/>
          </a:bodyPr>
          <a:lstStyle/>
          <a:p>
            <a:r>
              <a:rPr lang="nl-BE" sz="2800" dirty="0"/>
              <a:t>Tier 2 “Hydra”</a:t>
            </a:r>
          </a:p>
        </p:txBody>
      </p:sp>
      <p:pic>
        <p:nvPicPr>
          <p:cNvPr id="16" name="Picture 15">
            <a:extLst>
              <a:ext uri="{FF2B5EF4-FFF2-40B4-BE49-F238E27FC236}">
                <a16:creationId xmlns:a16="http://schemas.microsoft.com/office/drawing/2014/main" xmlns="" id="{1BB549A7-4ACF-3611-424B-842BB3AA2A92}"/>
              </a:ext>
            </a:extLst>
          </p:cNvPr>
          <p:cNvPicPr>
            <a:picLocks noChangeAspect="1"/>
          </p:cNvPicPr>
          <p:nvPr/>
        </p:nvPicPr>
        <p:blipFill>
          <a:blip r:embed="rId7"/>
          <a:stretch>
            <a:fillRect/>
          </a:stretch>
        </p:blipFill>
        <p:spPr>
          <a:xfrm>
            <a:off x="1595773" y="2525750"/>
            <a:ext cx="2479769" cy="1590666"/>
          </a:xfrm>
          <a:prstGeom prst="rect">
            <a:avLst/>
          </a:prstGeom>
        </p:spPr>
      </p:pic>
      <p:sp>
        <p:nvSpPr>
          <p:cNvPr id="17" name="TextBox 16">
            <a:extLst>
              <a:ext uri="{FF2B5EF4-FFF2-40B4-BE49-F238E27FC236}">
                <a16:creationId xmlns:a16="http://schemas.microsoft.com/office/drawing/2014/main" xmlns="" id="{29392B34-0AA3-D333-3B8B-9A6DBB5DD87D}"/>
              </a:ext>
            </a:extLst>
          </p:cNvPr>
          <p:cNvSpPr txBox="1"/>
          <p:nvPr/>
        </p:nvSpPr>
        <p:spPr>
          <a:xfrm>
            <a:off x="1098381" y="5223088"/>
            <a:ext cx="3537379" cy="1323439"/>
          </a:xfrm>
          <a:prstGeom prst="rect">
            <a:avLst/>
          </a:prstGeom>
          <a:noFill/>
        </p:spPr>
        <p:txBody>
          <a:bodyPr wrap="none" rtlCol="0">
            <a:spAutoFit/>
          </a:bodyPr>
          <a:lstStyle/>
          <a:p>
            <a:pPr algn="ctr"/>
            <a:r>
              <a:rPr lang="nl-BE" sz="2000" dirty="0" err="1"/>
              <a:t>Molecular</a:t>
            </a:r>
            <a:r>
              <a:rPr lang="nl-BE" sz="2000" dirty="0"/>
              <a:t> </a:t>
            </a:r>
            <a:r>
              <a:rPr lang="nl-BE" sz="2000" dirty="0" err="1"/>
              <a:t>dynamics</a:t>
            </a:r>
            <a:r>
              <a:rPr lang="nl-BE" sz="2000" dirty="0"/>
              <a:t> </a:t>
            </a:r>
            <a:r>
              <a:rPr lang="nl-BE" sz="2000" dirty="0" err="1"/>
              <a:t>simulations</a:t>
            </a:r>
            <a:endParaRPr lang="nl-BE" sz="2000" dirty="0"/>
          </a:p>
          <a:p>
            <a:pPr algn="ctr"/>
            <a:r>
              <a:rPr lang="nl-BE" sz="2000" dirty="0"/>
              <a:t>GROMACS/2021.3</a:t>
            </a:r>
          </a:p>
          <a:p>
            <a:pPr algn="ctr"/>
            <a:endParaRPr lang="nl-BE" sz="2000" dirty="0"/>
          </a:p>
          <a:p>
            <a:pPr algn="ctr"/>
            <a:r>
              <a:rPr lang="nl-BE" sz="2000" dirty="0"/>
              <a:t>Single node, 4GPUs</a:t>
            </a:r>
          </a:p>
        </p:txBody>
      </p:sp>
      <p:sp>
        <p:nvSpPr>
          <p:cNvPr id="18" name="TextBox 17">
            <a:extLst>
              <a:ext uri="{FF2B5EF4-FFF2-40B4-BE49-F238E27FC236}">
                <a16:creationId xmlns:a16="http://schemas.microsoft.com/office/drawing/2014/main" xmlns="" id="{86E27AFE-D32F-EBFF-9152-3E71554C133C}"/>
              </a:ext>
            </a:extLst>
          </p:cNvPr>
          <p:cNvSpPr txBox="1"/>
          <p:nvPr/>
        </p:nvSpPr>
        <p:spPr>
          <a:xfrm>
            <a:off x="7552760" y="5223088"/>
            <a:ext cx="3645805" cy="1323439"/>
          </a:xfrm>
          <a:prstGeom prst="rect">
            <a:avLst/>
          </a:prstGeom>
          <a:noFill/>
        </p:spPr>
        <p:txBody>
          <a:bodyPr wrap="none" rtlCol="0">
            <a:spAutoFit/>
          </a:bodyPr>
          <a:lstStyle/>
          <a:p>
            <a:pPr algn="ctr"/>
            <a:r>
              <a:rPr lang="nl-BE" sz="2000" dirty="0"/>
              <a:t>Post-processing</a:t>
            </a:r>
          </a:p>
          <a:p>
            <a:pPr algn="ctr"/>
            <a:r>
              <a:rPr lang="nl-BE" sz="2000" dirty="0"/>
              <a:t>Non-covalent </a:t>
            </a:r>
            <a:r>
              <a:rPr lang="nl-BE" sz="2000" dirty="0" err="1"/>
              <a:t>interaction</a:t>
            </a:r>
            <a:r>
              <a:rPr lang="nl-BE" sz="2000" dirty="0"/>
              <a:t> analysis</a:t>
            </a:r>
          </a:p>
          <a:p>
            <a:pPr algn="ctr"/>
            <a:endParaRPr lang="nl-BE" sz="2000" dirty="0"/>
          </a:p>
          <a:p>
            <a:pPr algn="ctr"/>
            <a:r>
              <a:rPr lang="nl-BE" sz="2000" dirty="0"/>
              <a:t>Single node, 10 </a:t>
            </a:r>
            <a:r>
              <a:rPr lang="nl-BE" sz="2000" dirty="0" err="1"/>
              <a:t>cores</a:t>
            </a:r>
            <a:endParaRPr lang="nl-BE" sz="2000" dirty="0"/>
          </a:p>
        </p:txBody>
      </p:sp>
      <p:pic>
        <p:nvPicPr>
          <p:cNvPr id="15" name="Graphic 14" descr="Monitor outline">
            <a:extLst>
              <a:ext uri="{FF2B5EF4-FFF2-40B4-BE49-F238E27FC236}">
                <a16:creationId xmlns:a16="http://schemas.microsoft.com/office/drawing/2014/main" xmlns="" id="{A30858A4-B6FF-D304-4C15-36B07987DA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12499" y="1742030"/>
            <a:ext cx="3600000" cy="3600000"/>
          </a:xfrm>
          <a:prstGeom prst="rect">
            <a:avLst/>
          </a:prstGeom>
        </p:spPr>
      </p:pic>
      <p:pic>
        <p:nvPicPr>
          <p:cNvPr id="12" name="Picture 11">
            <a:extLst>
              <a:ext uri="{FF2B5EF4-FFF2-40B4-BE49-F238E27FC236}">
                <a16:creationId xmlns:a16="http://schemas.microsoft.com/office/drawing/2014/main" xmlns="" id="{ED0B733E-B37A-2F58-6332-2955201C2AC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22427" y="2720126"/>
            <a:ext cx="2306472" cy="1201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rrow: Striped Right 2">
            <a:extLst>
              <a:ext uri="{FF2B5EF4-FFF2-40B4-BE49-F238E27FC236}">
                <a16:creationId xmlns:a16="http://schemas.microsoft.com/office/drawing/2014/main" xmlns="" id="{719B4261-E579-71E1-B23C-E7E83F6035E0}"/>
              </a:ext>
            </a:extLst>
          </p:cNvPr>
          <p:cNvSpPr/>
          <p:nvPr/>
        </p:nvSpPr>
        <p:spPr>
          <a:xfrm>
            <a:off x="5413257" y="5160388"/>
            <a:ext cx="1384909" cy="915844"/>
          </a:xfrm>
          <a:prstGeom prst="stripedRightArrow">
            <a:avLst/>
          </a:prstGeom>
          <a:solidFill>
            <a:schemeClr val="bg2">
              <a:lumMod val="9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93670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86663B-9810-7A92-B024-C47389E72A6E}"/>
              </a:ext>
            </a:extLst>
          </p:cNvPr>
          <p:cNvSpPr>
            <a:spLocks noGrp="1"/>
          </p:cNvSpPr>
          <p:nvPr>
            <p:ph type="title"/>
          </p:nvPr>
        </p:nvSpPr>
        <p:spPr/>
        <p:txBody>
          <a:bodyPr/>
          <a:lstStyle/>
          <a:p>
            <a:r>
              <a:rPr lang="nl-BE" dirty="0"/>
              <a:t>Tier-1 performance</a:t>
            </a:r>
          </a:p>
        </p:txBody>
      </p:sp>
      <p:sp>
        <p:nvSpPr>
          <p:cNvPr id="8" name="TextBox 7">
            <a:extLst>
              <a:ext uri="{FF2B5EF4-FFF2-40B4-BE49-F238E27FC236}">
                <a16:creationId xmlns:a16="http://schemas.microsoft.com/office/drawing/2014/main" xmlns="" id="{7C400EA1-C9F0-9DBD-2FBF-DDE937B357A8}"/>
              </a:ext>
            </a:extLst>
          </p:cNvPr>
          <p:cNvSpPr txBox="1"/>
          <p:nvPr/>
        </p:nvSpPr>
        <p:spPr>
          <a:xfrm>
            <a:off x="6781800" y="1951672"/>
            <a:ext cx="2039789" cy="1477328"/>
          </a:xfrm>
          <a:prstGeom prst="rect">
            <a:avLst/>
          </a:prstGeom>
          <a:noFill/>
        </p:spPr>
        <p:txBody>
          <a:bodyPr wrap="none" rtlCol="0">
            <a:spAutoFit/>
          </a:bodyPr>
          <a:lstStyle/>
          <a:p>
            <a:r>
              <a:rPr lang="nl-BE" b="1" dirty="0"/>
              <a:t>Benchmark system </a:t>
            </a:r>
          </a:p>
          <a:p>
            <a:endParaRPr lang="nl-BE" dirty="0"/>
          </a:p>
          <a:p>
            <a:pPr marL="285750" indent="-285750">
              <a:buFontTx/>
              <a:buChar char="-"/>
            </a:pPr>
            <a:r>
              <a:rPr lang="nl-BE" dirty="0"/>
              <a:t>PVC in methanol</a:t>
            </a:r>
          </a:p>
          <a:p>
            <a:pPr marL="285750" indent="-285750">
              <a:buFontTx/>
              <a:buChar char="-"/>
            </a:pPr>
            <a:r>
              <a:rPr lang="nl-BE" dirty="0"/>
              <a:t>1,280,000 </a:t>
            </a:r>
            <a:r>
              <a:rPr lang="nl-BE" dirty="0" err="1"/>
              <a:t>atoms</a:t>
            </a:r>
            <a:endParaRPr lang="nl-BE" dirty="0"/>
          </a:p>
          <a:p>
            <a:pPr marL="285750" indent="-285750">
              <a:buFontTx/>
              <a:buChar char="-"/>
            </a:pPr>
            <a:r>
              <a:rPr lang="nl-BE" dirty="0"/>
              <a:t>100,000 steps</a:t>
            </a:r>
          </a:p>
        </p:txBody>
      </p:sp>
      <p:sp>
        <p:nvSpPr>
          <p:cNvPr id="15" name="TextBox 14">
            <a:extLst>
              <a:ext uri="{FF2B5EF4-FFF2-40B4-BE49-F238E27FC236}">
                <a16:creationId xmlns:a16="http://schemas.microsoft.com/office/drawing/2014/main" xmlns="" id="{94626EF8-0EDE-D783-BB70-E8E9E73C538A}"/>
              </a:ext>
            </a:extLst>
          </p:cNvPr>
          <p:cNvSpPr txBox="1"/>
          <p:nvPr/>
        </p:nvSpPr>
        <p:spPr>
          <a:xfrm>
            <a:off x="6754977" y="3559492"/>
            <a:ext cx="4598823" cy="1477328"/>
          </a:xfrm>
          <a:prstGeom prst="rect">
            <a:avLst/>
          </a:prstGeom>
          <a:noFill/>
        </p:spPr>
        <p:txBody>
          <a:bodyPr wrap="none" rtlCol="0">
            <a:spAutoFit/>
          </a:bodyPr>
          <a:lstStyle/>
          <a:p>
            <a:r>
              <a:rPr lang="nl-BE" b="1" dirty="0" err="1"/>
              <a:t>Optimal</a:t>
            </a:r>
            <a:r>
              <a:rPr lang="nl-BE" b="1" dirty="0"/>
              <a:t> </a:t>
            </a:r>
            <a:r>
              <a:rPr lang="nl-BE" b="1" dirty="0" err="1"/>
              <a:t>speedup</a:t>
            </a:r>
            <a:r>
              <a:rPr lang="nl-BE" b="1" dirty="0"/>
              <a:t>/efficiency </a:t>
            </a:r>
            <a:r>
              <a:rPr lang="nl-BE" b="1" dirty="0" err="1"/>
              <a:t>trade</a:t>
            </a:r>
            <a:r>
              <a:rPr lang="nl-BE" b="1" dirty="0"/>
              <a:t>-off</a:t>
            </a:r>
          </a:p>
          <a:p>
            <a:endParaRPr lang="nl-BE" dirty="0"/>
          </a:p>
          <a:p>
            <a:pPr marL="285750" indent="-285750">
              <a:buFontTx/>
              <a:buChar char="-"/>
            </a:pPr>
            <a:r>
              <a:rPr lang="nl-BE" dirty="0"/>
              <a:t>Single node, 4 </a:t>
            </a:r>
            <a:r>
              <a:rPr lang="nl-BE" dirty="0" err="1"/>
              <a:t>GPUs</a:t>
            </a:r>
            <a:r>
              <a:rPr lang="nl-BE" dirty="0"/>
              <a:t> (1 </a:t>
            </a:r>
            <a:r>
              <a:rPr lang="nl-BE" dirty="0" err="1"/>
              <a:t>simulation</a:t>
            </a:r>
            <a:r>
              <a:rPr lang="nl-BE" dirty="0"/>
              <a:t> per node)</a:t>
            </a:r>
            <a:br>
              <a:rPr lang="nl-BE" dirty="0"/>
            </a:br>
            <a:r>
              <a:rPr lang="nl-BE" dirty="0" err="1"/>
              <a:t>Speedup</a:t>
            </a:r>
            <a:r>
              <a:rPr lang="nl-BE" dirty="0"/>
              <a:t> = 3.3</a:t>
            </a:r>
            <a:br>
              <a:rPr lang="nl-BE" dirty="0"/>
            </a:br>
            <a:r>
              <a:rPr lang="nl-BE" dirty="0"/>
              <a:t>Efficiency = 83%</a:t>
            </a:r>
          </a:p>
        </p:txBody>
      </p:sp>
      <p:sp>
        <p:nvSpPr>
          <p:cNvPr id="7" name="TextBox 6">
            <a:extLst>
              <a:ext uri="{FF2B5EF4-FFF2-40B4-BE49-F238E27FC236}">
                <a16:creationId xmlns:a16="http://schemas.microsoft.com/office/drawing/2014/main" xmlns="" id="{B36FB19B-DAB0-BAB7-1FD7-02869D827918}"/>
              </a:ext>
            </a:extLst>
          </p:cNvPr>
          <p:cNvSpPr txBox="1"/>
          <p:nvPr/>
        </p:nvSpPr>
        <p:spPr>
          <a:xfrm>
            <a:off x="6781800" y="5167312"/>
            <a:ext cx="3366691" cy="1200329"/>
          </a:xfrm>
          <a:prstGeom prst="rect">
            <a:avLst/>
          </a:prstGeom>
          <a:noFill/>
        </p:spPr>
        <p:txBody>
          <a:bodyPr wrap="none" rtlCol="0">
            <a:spAutoFit/>
          </a:bodyPr>
          <a:lstStyle/>
          <a:p>
            <a:r>
              <a:rPr lang="nl-BE" b="1" dirty="0"/>
              <a:t>Hydra (tier-2) </a:t>
            </a:r>
            <a:r>
              <a:rPr lang="nl-BE" b="1" dirty="0" err="1"/>
              <a:t>vs</a:t>
            </a:r>
            <a:r>
              <a:rPr lang="nl-BE" b="1" dirty="0"/>
              <a:t> </a:t>
            </a:r>
            <a:r>
              <a:rPr lang="nl-BE" b="1" dirty="0" err="1"/>
              <a:t>Hortense</a:t>
            </a:r>
            <a:r>
              <a:rPr lang="nl-BE" b="1" dirty="0"/>
              <a:t> (tier-1)</a:t>
            </a:r>
          </a:p>
          <a:p>
            <a:endParaRPr lang="nl-BE" dirty="0"/>
          </a:p>
          <a:p>
            <a:pPr marL="285750" indent="-285750">
              <a:buFontTx/>
              <a:buChar char="-"/>
            </a:pPr>
            <a:r>
              <a:rPr lang="nl-BE" dirty="0"/>
              <a:t>Hydra: </a:t>
            </a:r>
            <a:r>
              <a:rPr lang="nl-BE" dirty="0" err="1"/>
              <a:t>wall</a:t>
            </a:r>
            <a:r>
              <a:rPr lang="nl-BE" dirty="0"/>
              <a:t> time = 4 weeks</a:t>
            </a:r>
          </a:p>
          <a:p>
            <a:pPr marL="285750" indent="-285750">
              <a:buFontTx/>
              <a:buChar char="-"/>
            </a:pPr>
            <a:r>
              <a:rPr lang="nl-BE" dirty="0" err="1"/>
              <a:t>Hortense</a:t>
            </a:r>
            <a:r>
              <a:rPr lang="nl-BE" dirty="0"/>
              <a:t>: </a:t>
            </a:r>
            <a:r>
              <a:rPr lang="nl-BE" dirty="0" err="1"/>
              <a:t>wall</a:t>
            </a:r>
            <a:r>
              <a:rPr lang="nl-BE" dirty="0"/>
              <a:t> time = &lt;1 week</a:t>
            </a:r>
          </a:p>
        </p:txBody>
      </p:sp>
      <p:graphicFrame>
        <p:nvGraphicFramePr>
          <p:cNvPr id="10" name="Chart 9">
            <a:extLst>
              <a:ext uri="{FF2B5EF4-FFF2-40B4-BE49-F238E27FC236}">
                <a16:creationId xmlns:a16="http://schemas.microsoft.com/office/drawing/2014/main" xmlns="" id="{00000000-0008-0000-0600-000002000000}"/>
              </a:ext>
            </a:extLst>
          </p:cNvPr>
          <p:cNvGraphicFramePr>
            <a:graphicFrameLocks/>
          </p:cNvGraphicFramePr>
          <p:nvPr>
            <p:extLst>
              <p:ext uri="{D42A27DB-BD31-4B8C-83A1-F6EECF244321}">
                <p14:modId xmlns:p14="http://schemas.microsoft.com/office/powerpoint/2010/main" val="1755323893"/>
              </p:ext>
            </p:extLst>
          </p:nvPr>
        </p:nvGraphicFramePr>
        <p:xfrm>
          <a:off x="838200" y="1572467"/>
          <a:ext cx="4572000" cy="2563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xmlns="" id="{00000000-0008-0000-0600-000003000000}"/>
              </a:ext>
            </a:extLst>
          </p:cNvPr>
          <p:cNvGraphicFramePr>
            <a:graphicFrameLocks/>
          </p:cNvGraphicFramePr>
          <p:nvPr>
            <p:extLst>
              <p:ext uri="{D42A27DB-BD31-4B8C-83A1-F6EECF244321}">
                <p14:modId xmlns:p14="http://schemas.microsoft.com/office/powerpoint/2010/main" val="166335106"/>
              </p:ext>
            </p:extLst>
          </p:nvPr>
        </p:nvGraphicFramePr>
        <p:xfrm>
          <a:off x="838200" y="4135751"/>
          <a:ext cx="4572000" cy="27643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6368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68C003-F05E-4F44-C338-469D799DC344}"/>
              </a:ext>
            </a:extLst>
          </p:cNvPr>
          <p:cNvSpPr>
            <a:spLocks noGrp="1"/>
          </p:cNvSpPr>
          <p:nvPr>
            <p:ph type="title"/>
          </p:nvPr>
        </p:nvSpPr>
        <p:spPr/>
        <p:txBody>
          <a:bodyPr/>
          <a:lstStyle/>
          <a:p>
            <a:r>
              <a:rPr lang="nl-BE" dirty="0" err="1"/>
              <a:t>Conclusions</a:t>
            </a:r>
            <a:endParaRPr lang="nl-BE" dirty="0"/>
          </a:p>
        </p:txBody>
      </p:sp>
      <p:sp>
        <p:nvSpPr>
          <p:cNvPr id="3" name="Content Placeholder 2">
            <a:extLst>
              <a:ext uri="{FF2B5EF4-FFF2-40B4-BE49-F238E27FC236}">
                <a16:creationId xmlns:a16="http://schemas.microsoft.com/office/drawing/2014/main" xmlns="" id="{D78EBC49-0F1D-9BAC-A194-8888DAA0FE6F}"/>
              </a:ext>
            </a:extLst>
          </p:cNvPr>
          <p:cNvSpPr>
            <a:spLocks noGrp="1"/>
          </p:cNvSpPr>
          <p:nvPr>
            <p:ph idx="1"/>
          </p:nvPr>
        </p:nvSpPr>
        <p:spPr/>
        <p:txBody>
          <a:bodyPr>
            <a:normAutofit/>
          </a:bodyPr>
          <a:lstStyle/>
          <a:p>
            <a:r>
              <a:rPr lang="nl-BE" dirty="0" err="1"/>
              <a:t>Integrated</a:t>
            </a:r>
            <a:r>
              <a:rPr lang="nl-BE" dirty="0"/>
              <a:t> NCI </a:t>
            </a:r>
            <a:r>
              <a:rPr lang="nl-BE" dirty="0" err="1"/>
              <a:t>density</a:t>
            </a:r>
            <a:r>
              <a:rPr lang="nl-BE" dirty="0"/>
              <a:t> as </a:t>
            </a:r>
            <a:r>
              <a:rPr lang="nl-BE" dirty="0" err="1"/>
              <a:t>quantitative</a:t>
            </a:r>
            <a:r>
              <a:rPr lang="nl-BE" dirty="0"/>
              <a:t> </a:t>
            </a:r>
            <a:r>
              <a:rPr lang="nl-BE" dirty="0" err="1"/>
              <a:t>measure</a:t>
            </a:r>
            <a:r>
              <a:rPr lang="nl-BE" dirty="0"/>
              <a:t> </a:t>
            </a:r>
            <a:r>
              <a:rPr lang="nl-BE" dirty="0" err="1"/>
              <a:t>for</a:t>
            </a:r>
            <a:r>
              <a:rPr lang="nl-BE" dirty="0"/>
              <a:t> non-covalent </a:t>
            </a:r>
            <a:r>
              <a:rPr lang="nl-BE" dirty="0" err="1"/>
              <a:t>interaction</a:t>
            </a:r>
            <a:r>
              <a:rPr lang="nl-BE" dirty="0"/>
              <a:t> </a:t>
            </a:r>
            <a:r>
              <a:rPr lang="nl-BE" dirty="0" err="1"/>
              <a:t>strength</a:t>
            </a:r>
            <a:r>
              <a:rPr lang="nl-BE" dirty="0"/>
              <a:t> </a:t>
            </a:r>
            <a:r>
              <a:rPr lang="nl-BE" dirty="0">
                <a:sym typeface="Wingdings" panose="05000000000000000000" pitchFamily="2" charset="2"/>
              </a:rPr>
              <a:t> </a:t>
            </a:r>
            <a:r>
              <a:rPr lang="nl-BE" dirty="0" err="1">
                <a:sym typeface="Wingdings" panose="05000000000000000000" pitchFamily="2" charset="2"/>
              </a:rPr>
              <a:t>insight</a:t>
            </a:r>
            <a:r>
              <a:rPr lang="nl-BE" dirty="0">
                <a:sym typeface="Wingdings" panose="05000000000000000000" pitchFamily="2" charset="2"/>
              </a:rPr>
              <a:t> in strong </a:t>
            </a:r>
            <a:r>
              <a:rPr lang="nl-BE" dirty="0" err="1">
                <a:sym typeface="Wingdings" panose="05000000000000000000" pitchFamily="2" charset="2"/>
              </a:rPr>
              <a:t>attractive</a:t>
            </a:r>
            <a:r>
              <a:rPr lang="nl-BE" dirty="0">
                <a:sym typeface="Wingdings" panose="05000000000000000000" pitchFamily="2" charset="2"/>
              </a:rPr>
              <a:t>, van der </a:t>
            </a:r>
            <a:r>
              <a:rPr lang="nl-BE" dirty="0" err="1">
                <a:sym typeface="Wingdings" panose="05000000000000000000" pitchFamily="2" charset="2"/>
              </a:rPr>
              <a:t>waals</a:t>
            </a:r>
            <a:r>
              <a:rPr lang="nl-BE" dirty="0">
                <a:sym typeface="Wingdings" panose="05000000000000000000" pitchFamily="2" charset="2"/>
              </a:rPr>
              <a:t>, </a:t>
            </a:r>
            <a:r>
              <a:rPr lang="nl-BE" dirty="0" err="1">
                <a:sym typeface="Wingdings" panose="05000000000000000000" pitchFamily="2" charset="2"/>
              </a:rPr>
              <a:t>and</a:t>
            </a:r>
            <a:r>
              <a:rPr lang="nl-BE" dirty="0">
                <a:sym typeface="Wingdings" panose="05000000000000000000" pitchFamily="2" charset="2"/>
              </a:rPr>
              <a:t> strong </a:t>
            </a:r>
            <a:r>
              <a:rPr lang="nl-BE" dirty="0" err="1">
                <a:sym typeface="Wingdings" panose="05000000000000000000" pitchFamily="2" charset="2"/>
              </a:rPr>
              <a:t>repulsive</a:t>
            </a:r>
            <a:r>
              <a:rPr lang="nl-BE" dirty="0">
                <a:sym typeface="Wingdings" panose="05000000000000000000" pitchFamily="2" charset="2"/>
              </a:rPr>
              <a:t> </a:t>
            </a:r>
            <a:r>
              <a:rPr lang="nl-BE" dirty="0" err="1">
                <a:sym typeface="Wingdings" panose="05000000000000000000" pitchFamily="2" charset="2"/>
              </a:rPr>
              <a:t>interactions</a:t>
            </a:r>
            <a:endParaRPr lang="nl-BE" dirty="0">
              <a:sym typeface="Wingdings" panose="05000000000000000000" pitchFamily="2" charset="2"/>
            </a:endParaRPr>
          </a:p>
          <a:p>
            <a:r>
              <a:rPr lang="nl-BE" dirty="0" err="1"/>
              <a:t>Qualitative</a:t>
            </a:r>
            <a:r>
              <a:rPr lang="nl-BE" dirty="0"/>
              <a:t> agreement </a:t>
            </a:r>
            <a:r>
              <a:rPr lang="nl-BE" dirty="0" err="1"/>
              <a:t>between</a:t>
            </a:r>
            <a:r>
              <a:rPr lang="nl-BE" dirty="0"/>
              <a:t> </a:t>
            </a:r>
            <a:r>
              <a:rPr lang="nl-BE" i="1" dirty="0"/>
              <a:t>I</a:t>
            </a:r>
            <a:r>
              <a:rPr lang="nl-BE" baseline="-25000" dirty="0"/>
              <a:t>NCI</a:t>
            </a:r>
            <a:r>
              <a:rPr lang="nl-BE" dirty="0"/>
              <a:t> </a:t>
            </a:r>
            <a:r>
              <a:rPr lang="nl-BE" dirty="0" err="1"/>
              <a:t>and</a:t>
            </a:r>
            <a:r>
              <a:rPr lang="nl-BE" dirty="0"/>
              <a:t> </a:t>
            </a:r>
            <a:r>
              <a:rPr lang="nl-BE" dirty="0" err="1"/>
              <a:t>known</a:t>
            </a:r>
            <a:r>
              <a:rPr lang="nl-BE" dirty="0"/>
              <a:t> </a:t>
            </a:r>
            <a:r>
              <a:rPr lang="nl-BE" dirty="0" err="1"/>
              <a:t>solubility</a:t>
            </a:r>
            <a:r>
              <a:rPr lang="nl-BE" dirty="0"/>
              <a:t> </a:t>
            </a:r>
            <a:r>
              <a:rPr lang="nl-BE" dirty="0" err="1"/>
              <a:t>descriptors</a:t>
            </a:r>
            <a:endParaRPr lang="nl-BE" dirty="0"/>
          </a:p>
          <a:p>
            <a:r>
              <a:rPr lang="nl-BE" dirty="0"/>
              <a:t>Definition of </a:t>
            </a:r>
            <a:r>
              <a:rPr lang="nl-BE" dirty="0" err="1"/>
              <a:t>two</a:t>
            </a:r>
            <a:r>
              <a:rPr lang="nl-BE" dirty="0"/>
              <a:t> </a:t>
            </a:r>
            <a:r>
              <a:rPr lang="nl-BE" dirty="0" err="1"/>
              <a:t>novel</a:t>
            </a:r>
            <a:r>
              <a:rPr lang="nl-BE" dirty="0"/>
              <a:t> </a:t>
            </a:r>
            <a:r>
              <a:rPr lang="nl-BE" dirty="0" err="1"/>
              <a:t>solubility</a:t>
            </a:r>
            <a:r>
              <a:rPr lang="nl-BE" dirty="0"/>
              <a:t> </a:t>
            </a:r>
            <a:r>
              <a:rPr lang="nl-BE" dirty="0" err="1"/>
              <a:t>quantities</a:t>
            </a:r>
            <a:r>
              <a:rPr lang="nl-BE" dirty="0"/>
              <a:t>: </a:t>
            </a:r>
            <a:r>
              <a:rPr lang="nl-BE" dirty="0" err="1"/>
              <a:t>relative</a:t>
            </a:r>
            <a:r>
              <a:rPr lang="nl-BE" dirty="0"/>
              <a:t> </a:t>
            </a:r>
            <a:r>
              <a:rPr lang="nl-BE" dirty="0" err="1"/>
              <a:t>intergrated</a:t>
            </a:r>
            <a:r>
              <a:rPr lang="nl-BE" dirty="0"/>
              <a:t> NCI </a:t>
            </a:r>
            <a:r>
              <a:rPr lang="nl-BE" dirty="0" err="1"/>
              <a:t>density</a:t>
            </a:r>
            <a:r>
              <a:rPr lang="nl-BE" dirty="0"/>
              <a:t> </a:t>
            </a:r>
            <a:r>
              <a:rPr lang="nl-BE" dirty="0" err="1"/>
              <a:t>and</a:t>
            </a:r>
            <a:r>
              <a:rPr lang="nl-BE" dirty="0"/>
              <a:t> </a:t>
            </a:r>
            <a:r>
              <a:rPr lang="nl-BE" dirty="0" err="1"/>
              <a:t>integrated</a:t>
            </a:r>
            <a:r>
              <a:rPr lang="nl-BE" dirty="0"/>
              <a:t> NCI </a:t>
            </a:r>
            <a:r>
              <a:rPr lang="nl-BE" dirty="0" err="1"/>
              <a:t>difference</a:t>
            </a:r>
            <a:endParaRPr lang="nl-BE" dirty="0"/>
          </a:p>
          <a:p>
            <a:r>
              <a:rPr lang="nl-BE" dirty="0"/>
              <a:t>Development of a </a:t>
            </a:r>
            <a:r>
              <a:rPr lang="nl-BE" dirty="0" err="1"/>
              <a:t>computational</a:t>
            </a:r>
            <a:r>
              <a:rPr lang="nl-BE" dirty="0"/>
              <a:t> protocol </a:t>
            </a:r>
            <a:r>
              <a:rPr lang="nl-BE" dirty="0" err="1"/>
              <a:t>to</a:t>
            </a:r>
            <a:r>
              <a:rPr lang="nl-BE" dirty="0"/>
              <a:t> </a:t>
            </a:r>
            <a:r>
              <a:rPr lang="nl-BE" dirty="0" err="1"/>
              <a:t>assess</a:t>
            </a:r>
            <a:r>
              <a:rPr lang="nl-BE" dirty="0"/>
              <a:t> </a:t>
            </a:r>
            <a:r>
              <a:rPr lang="nl-BE" dirty="0" err="1"/>
              <a:t>polymer</a:t>
            </a:r>
            <a:r>
              <a:rPr lang="nl-BE" dirty="0"/>
              <a:t> </a:t>
            </a:r>
            <a:r>
              <a:rPr lang="nl-BE" dirty="0" err="1"/>
              <a:t>solubulity</a:t>
            </a:r>
            <a:r>
              <a:rPr lang="nl-BE" dirty="0"/>
              <a:t> on a high-</a:t>
            </a:r>
            <a:r>
              <a:rPr lang="nl-BE" dirty="0" err="1"/>
              <a:t>troughput</a:t>
            </a:r>
            <a:r>
              <a:rPr lang="nl-BE" dirty="0"/>
              <a:t> </a:t>
            </a:r>
            <a:r>
              <a:rPr lang="nl-BE" dirty="0" err="1"/>
              <a:t>scale</a:t>
            </a:r>
            <a:endParaRPr lang="nl-BE" dirty="0"/>
          </a:p>
          <a:p>
            <a:r>
              <a:rPr lang="nl-BE" dirty="0" err="1"/>
              <a:t>Use</a:t>
            </a:r>
            <a:r>
              <a:rPr lang="nl-BE" dirty="0"/>
              <a:t> of Tier-1 </a:t>
            </a:r>
            <a:r>
              <a:rPr lang="nl-BE" dirty="0" err="1"/>
              <a:t>infrasctructure</a:t>
            </a:r>
            <a:r>
              <a:rPr lang="nl-BE" dirty="0"/>
              <a:t> </a:t>
            </a:r>
            <a:r>
              <a:rPr lang="nl-BE" dirty="0" err="1"/>
              <a:t>essential</a:t>
            </a:r>
            <a:endParaRPr lang="nl-BE" dirty="0"/>
          </a:p>
          <a:p>
            <a:pPr marL="0" indent="0">
              <a:buNone/>
            </a:pPr>
            <a:endParaRPr lang="nl-BE" dirty="0"/>
          </a:p>
        </p:txBody>
      </p:sp>
    </p:spTree>
    <p:extLst>
      <p:ext uri="{BB962C8B-B14F-4D97-AF65-F5344CB8AC3E}">
        <p14:creationId xmlns:p14="http://schemas.microsoft.com/office/powerpoint/2010/main" val="33118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1C42BE-9305-2BA4-0F4F-945FCDEA6826}"/>
              </a:ext>
            </a:extLst>
          </p:cNvPr>
          <p:cNvSpPr>
            <a:spLocks noGrp="1"/>
          </p:cNvSpPr>
          <p:nvPr>
            <p:ph type="title"/>
          </p:nvPr>
        </p:nvSpPr>
        <p:spPr/>
        <p:txBody>
          <a:bodyPr/>
          <a:lstStyle/>
          <a:p>
            <a:r>
              <a:rPr lang="nl-BE" dirty="0" err="1"/>
              <a:t>Acknowlegdements</a:t>
            </a:r>
            <a:endParaRPr lang="nl-BE" dirty="0"/>
          </a:p>
        </p:txBody>
      </p:sp>
      <p:sp>
        <p:nvSpPr>
          <p:cNvPr id="3" name="Content Placeholder 2">
            <a:extLst>
              <a:ext uri="{FF2B5EF4-FFF2-40B4-BE49-F238E27FC236}">
                <a16:creationId xmlns:a16="http://schemas.microsoft.com/office/drawing/2014/main" xmlns="" id="{34B99945-E122-A945-865A-2490C24C3914}"/>
              </a:ext>
            </a:extLst>
          </p:cNvPr>
          <p:cNvSpPr>
            <a:spLocks noGrp="1"/>
          </p:cNvSpPr>
          <p:nvPr>
            <p:ph idx="1"/>
          </p:nvPr>
        </p:nvSpPr>
        <p:spPr/>
        <p:txBody>
          <a:bodyPr/>
          <a:lstStyle/>
          <a:p>
            <a:r>
              <a:rPr lang="nl-BE" dirty="0"/>
              <a:t>Promotors: Frederik Tielens, Jelle </a:t>
            </a:r>
            <a:r>
              <a:rPr lang="nl-BE" dirty="0" err="1"/>
              <a:t>Vekeman</a:t>
            </a:r>
            <a:r>
              <a:rPr lang="nl-BE" dirty="0"/>
              <a:t> </a:t>
            </a:r>
            <a:r>
              <a:rPr lang="nl-BE" dirty="0" err="1"/>
              <a:t>and</a:t>
            </a:r>
            <a:r>
              <a:rPr lang="nl-BE" dirty="0"/>
              <a:t> Frank De </a:t>
            </a:r>
            <a:r>
              <a:rPr lang="nl-BE" dirty="0" err="1"/>
              <a:t>Proft</a:t>
            </a:r>
            <a:endParaRPr lang="nl-BE" dirty="0"/>
          </a:p>
          <a:p>
            <a:r>
              <a:rPr lang="nl-BE" dirty="0"/>
              <a:t>Research Foundation </a:t>
            </a:r>
            <a:r>
              <a:rPr lang="nl-BE" dirty="0" err="1"/>
              <a:t>Flanders</a:t>
            </a:r>
            <a:r>
              <a:rPr lang="nl-BE" dirty="0"/>
              <a:t> (FWO)</a:t>
            </a:r>
          </a:p>
          <a:p>
            <a:r>
              <a:rPr lang="nl-BE" dirty="0" err="1"/>
              <a:t>Hortense</a:t>
            </a:r>
            <a:r>
              <a:rPr lang="nl-BE" dirty="0"/>
              <a:t> </a:t>
            </a:r>
            <a:r>
              <a:rPr lang="nl-BE" dirty="0" err="1"/>
              <a:t>and</a:t>
            </a:r>
            <a:r>
              <a:rPr lang="nl-BE" dirty="0"/>
              <a:t> Hydra support team</a:t>
            </a:r>
          </a:p>
          <a:p>
            <a:r>
              <a:rPr lang="nl-BE" dirty="0" err="1"/>
              <a:t>Organization</a:t>
            </a:r>
            <a:r>
              <a:rPr lang="nl-BE" dirty="0"/>
              <a:t> of VSC users </a:t>
            </a:r>
            <a:r>
              <a:rPr lang="nl-BE" dirty="0" err="1"/>
              <a:t>day</a:t>
            </a:r>
            <a:endParaRPr lang="nl-BE" dirty="0"/>
          </a:p>
          <a:p>
            <a:endParaRPr lang="nl-BE" dirty="0"/>
          </a:p>
        </p:txBody>
      </p:sp>
      <p:pic>
        <p:nvPicPr>
          <p:cNvPr id="1026" name="Picture 2">
            <a:extLst>
              <a:ext uri="{FF2B5EF4-FFF2-40B4-BE49-F238E27FC236}">
                <a16:creationId xmlns:a16="http://schemas.microsoft.com/office/drawing/2014/main" xmlns="" id="{F8D8FBE6-CCB1-0B3B-B291-AEAA46A9C9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0839" y="4606700"/>
            <a:ext cx="1091821" cy="10918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WO Logo ResearchFondationFlanders Kleur">
            <a:extLst>
              <a:ext uri="{FF2B5EF4-FFF2-40B4-BE49-F238E27FC236}">
                <a16:creationId xmlns:a16="http://schemas.microsoft.com/office/drawing/2014/main" xmlns="" id="{46E487BC-DA7E-C745-61C4-C99517ED95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9104" y="5928359"/>
            <a:ext cx="2501947" cy="4972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SC Logo">
            <a:extLst>
              <a:ext uri="{FF2B5EF4-FFF2-40B4-BE49-F238E27FC236}">
                <a16:creationId xmlns:a16="http://schemas.microsoft.com/office/drawing/2014/main" xmlns="" id="{5714018D-853A-6A77-A0D2-C849B94C1E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9321" y="4606700"/>
            <a:ext cx="2476500" cy="6667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UB logo en zegel | Vrije Universiteit Brussel">
            <a:extLst>
              <a:ext uri="{FF2B5EF4-FFF2-40B4-BE49-F238E27FC236}">
                <a16:creationId xmlns:a16="http://schemas.microsoft.com/office/drawing/2014/main" xmlns="" id="{367D4FF7-C2A0-4987-336E-02BAB28442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09320" y="5558760"/>
            <a:ext cx="2022285" cy="902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4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96755A-9658-D469-7095-CE57A9526CE8}"/>
              </a:ext>
            </a:extLst>
          </p:cNvPr>
          <p:cNvSpPr>
            <a:spLocks noGrp="1"/>
          </p:cNvSpPr>
          <p:nvPr>
            <p:ph type="title"/>
          </p:nvPr>
        </p:nvSpPr>
        <p:spPr/>
        <p:txBody>
          <a:bodyPr/>
          <a:lstStyle/>
          <a:p>
            <a:r>
              <a:rPr lang="nl-BE" dirty="0" err="1"/>
              <a:t>Education</a:t>
            </a:r>
            <a:r>
              <a:rPr lang="nl-BE" dirty="0"/>
              <a:t> &amp; VSC </a:t>
            </a:r>
            <a:r>
              <a:rPr lang="nl-BE" dirty="0" err="1"/>
              <a:t>use</a:t>
            </a:r>
            <a:r>
              <a:rPr lang="nl-BE" dirty="0"/>
              <a:t> </a:t>
            </a:r>
            <a:r>
              <a:rPr lang="nl-BE" dirty="0" err="1"/>
              <a:t>history</a:t>
            </a:r>
            <a:endParaRPr lang="nl-BE" dirty="0"/>
          </a:p>
        </p:txBody>
      </p:sp>
      <p:cxnSp>
        <p:nvCxnSpPr>
          <p:cNvPr id="5" name="Straight Connector 4">
            <a:extLst>
              <a:ext uri="{FF2B5EF4-FFF2-40B4-BE49-F238E27FC236}">
                <a16:creationId xmlns:a16="http://schemas.microsoft.com/office/drawing/2014/main" xmlns="" id="{5AEB4448-D0B8-CF7A-3911-E8F5DF6F229A}"/>
              </a:ext>
            </a:extLst>
          </p:cNvPr>
          <p:cNvCxnSpPr/>
          <p:nvPr/>
        </p:nvCxnSpPr>
        <p:spPr>
          <a:xfrm>
            <a:off x="1777218" y="3322901"/>
            <a:ext cx="8637563" cy="0"/>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 name="Oval 5">
            <a:extLst>
              <a:ext uri="{FF2B5EF4-FFF2-40B4-BE49-F238E27FC236}">
                <a16:creationId xmlns:a16="http://schemas.microsoft.com/office/drawing/2014/main" xmlns="" id="{4E86EC48-44F9-303E-EEE5-C7DD4574C6A8}"/>
              </a:ext>
            </a:extLst>
          </p:cNvPr>
          <p:cNvSpPr>
            <a:spLocks noChangeAspect="1"/>
          </p:cNvSpPr>
          <p:nvPr/>
        </p:nvSpPr>
        <p:spPr>
          <a:xfrm>
            <a:off x="1687218" y="3232901"/>
            <a:ext cx="180000" cy="18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l 6">
            <a:extLst>
              <a:ext uri="{FF2B5EF4-FFF2-40B4-BE49-F238E27FC236}">
                <a16:creationId xmlns:a16="http://schemas.microsoft.com/office/drawing/2014/main" xmlns="" id="{204E6C20-1511-1D22-0261-EB0CA8A7D9CD}"/>
              </a:ext>
            </a:extLst>
          </p:cNvPr>
          <p:cNvSpPr>
            <a:spLocks noChangeAspect="1"/>
          </p:cNvSpPr>
          <p:nvPr/>
        </p:nvSpPr>
        <p:spPr>
          <a:xfrm>
            <a:off x="3846286" y="3232901"/>
            <a:ext cx="180000" cy="18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l 7">
            <a:extLst>
              <a:ext uri="{FF2B5EF4-FFF2-40B4-BE49-F238E27FC236}">
                <a16:creationId xmlns:a16="http://schemas.microsoft.com/office/drawing/2014/main" xmlns="" id="{19E2F294-AA62-AE1B-EC38-0BCBAE0EAC25}"/>
              </a:ext>
            </a:extLst>
          </p:cNvPr>
          <p:cNvSpPr>
            <a:spLocks noChangeAspect="1"/>
          </p:cNvSpPr>
          <p:nvPr/>
        </p:nvSpPr>
        <p:spPr>
          <a:xfrm>
            <a:off x="6008268" y="3232901"/>
            <a:ext cx="180000" cy="18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l 8">
            <a:extLst>
              <a:ext uri="{FF2B5EF4-FFF2-40B4-BE49-F238E27FC236}">
                <a16:creationId xmlns:a16="http://schemas.microsoft.com/office/drawing/2014/main" xmlns="" id="{72868C66-4915-BDE1-1ED7-321E684D583A}"/>
              </a:ext>
            </a:extLst>
          </p:cNvPr>
          <p:cNvSpPr>
            <a:spLocks noChangeAspect="1"/>
          </p:cNvSpPr>
          <p:nvPr/>
        </p:nvSpPr>
        <p:spPr>
          <a:xfrm>
            <a:off x="8170250" y="3232901"/>
            <a:ext cx="180000" cy="18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Oval 19">
            <a:extLst>
              <a:ext uri="{FF2B5EF4-FFF2-40B4-BE49-F238E27FC236}">
                <a16:creationId xmlns:a16="http://schemas.microsoft.com/office/drawing/2014/main" xmlns="" id="{6FD1730D-14E1-C9B1-8489-59CA105098B8}"/>
              </a:ext>
            </a:extLst>
          </p:cNvPr>
          <p:cNvSpPr/>
          <p:nvPr/>
        </p:nvSpPr>
        <p:spPr>
          <a:xfrm>
            <a:off x="1320018" y="2141363"/>
            <a:ext cx="914400" cy="914400"/>
          </a:xfrm>
          <a:prstGeom prst="ellipse">
            <a:avLst/>
          </a:prstGeom>
          <a:solidFill>
            <a:srgbClr val="C0504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xmlns="" id="{B2013E16-A8A7-389C-A049-64C28796E9BE}"/>
              </a:ext>
            </a:extLst>
          </p:cNvPr>
          <p:cNvSpPr/>
          <p:nvPr/>
        </p:nvSpPr>
        <p:spPr>
          <a:xfrm>
            <a:off x="3479086" y="2143896"/>
            <a:ext cx="914400" cy="914400"/>
          </a:xfrm>
          <a:prstGeom prst="ellipse">
            <a:avLst/>
          </a:prstGeom>
          <a:solidFill>
            <a:srgbClr val="4BACC6">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xmlns="" id="{50010751-2DF2-76C4-0491-A924D0AEA2D9}"/>
              </a:ext>
            </a:extLst>
          </p:cNvPr>
          <p:cNvSpPr/>
          <p:nvPr/>
        </p:nvSpPr>
        <p:spPr>
          <a:xfrm>
            <a:off x="5638799" y="2141363"/>
            <a:ext cx="914400" cy="914400"/>
          </a:xfrm>
          <a:prstGeom prst="ellipse">
            <a:avLst/>
          </a:prstGeom>
          <a:solidFill>
            <a:srgbClr val="9BBB59">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xmlns="" id="{D82C2388-7EE9-6509-8B89-5AC9C745AE39}"/>
              </a:ext>
            </a:extLst>
          </p:cNvPr>
          <p:cNvSpPr/>
          <p:nvPr/>
        </p:nvSpPr>
        <p:spPr>
          <a:xfrm>
            <a:off x="7797867" y="2140901"/>
            <a:ext cx="914400" cy="914400"/>
          </a:xfrm>
          <a:prstGeom prst="ellipse">
            <a:avLst/>
          </a:prstGeom>
          <a:solidFill>
            <a:srgbClr val="F79646">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pic>
        <p:nvPicPr>
          <p:cNvPr id="14" name="Picture 10" descr="https://cdn-icons.flaticon.com/png/512/1321/premium/1321977.png?token=exp=1652201801~hmac=f2fef9c4009e5b26f9f44c2c3e23e1d2">
            <a:extLst>
              <a:ext uri="{FF2B5EF4-FFF2-40B4-BE49-F238E27FC236}">
                <a16:creationId xmlns:a16="http://schemas.microsoft.com/office/drawing/2014/main" xmlns="" id="{93F3F7AD-606E-FF31-D9E1-AF96842945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7218" y="2281998"/>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https://cdn-icons.flaticon.com/png/512/1365/premium/1365791.png?token=exp=1652201958~hmac=7418a2cb682a7ff4fb00ef9af8656d10">
            <a:extLst>
              <a:ext uri="{FF2B5EF4-FFF2-40B4-BE49-F238E27FC236}">
                <a16:creationId xmlns:a16="http://schemas.microsoft.com/office/drawing/2014/main" xmlns="" id="{8BA7EBB8-6751-DA70-1954-AB12CA0B74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6286" y="2287414"/>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a:extLst>
              <a:ext uri="{FF2B5EF4-FFF2-40B4-BE49-F238E27FC236}">
                <a16:creationId xmlns:a16="http://schemas.microsoft.com/office/drawing/2014/main" xmlns="" id="{CCFAA8B3-EC7C-76AB-72D2-0BD8E44EE4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8268" y="2281998"/>
            <a:ext cx="648000" cy="6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7" descr="https://cdn-icons-png.flaticon.com/512/6785/6785472.png">
            <a:extLst>
              <a:ext uri="{FF2B5EF4-FFF2-40B4-BE49-F238E27FC236}">
                <a16:creationId xmlns:a16="http://schemas.microsoft.com/office/drawing/2014/main" xmlns="" id="{17722F74-C831-0A8B-7424-FD3DF78F1B1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70250" y="2281998"/>
            <a:ext cx="648000" cy="648000"/>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a:extLst>
              <a:ext uri="{FF2B5EF4-FFF2-40B4-BE49-F238E27FC236}">
                <a16:creationId xmlns:a16="http://schemas.microsoft.com/office/drawing/2014/main" xmlns="" id="{466301CE-ECFD-2CB7-F007-29D4534D1B7D}"/>
              </a:ext>
            </a:extLst>
          </p:cNvPr>
          <p:cNvCxnSpPr/>
          <p:nvPr/>
        </p:nvCxnSpPr>
        <p:spPr>
          <a:xfrm>
            <a:off x="1777218" y="3622102"/>
            <a:ext cx="0" cy="540000"/>
          </a:xfrm>
          <a:prstGeom prst="line">
            <a:avLst/>
          </a:prstGeom>
        </p:spPr>
        <p:style>
          <a:lnRef idx="2">
            <a:schemeClr val="dk1"/>
          </a:lnRef>
          <a:fillRef idx="0">
            <a:schemeClr val="dk1"/>
          </a:fillRef>
          <a:effectRef idx="1">
            <a:schemeClr val="dk1"/>
          </a:effectRef>
          <a:fontRef idx="minor">
            <a:schemeClr val="tx1"/>
          </a:fontRef>
        </p:style>
      </p:cxnSp>
      <p:sp>
        <p:nvSpPr>
          <p:cNvPr id="26" name="TextBox 25">
            <a:extLst>
              <a:ext uri="{FF2B5EF4-FFF2-40B4-BE49-F238E27FC236}">
                <a16:creationId xmlns:a16="http://schemas.microsoft.com/office/drawing/2014/main" xmlns="" id="{109B7646-E383-37F0-BFB4-0D8AFC87B373}"/>
              </a:ext>
            </a:extLst>
          </p:cNvPr>
          <p:cNvSpPr txBox="1"/>
          <p:nvPr/>
        </p:nvSpPr>
        <p:spPr>
          <a:xfrm>
            <a:off x="1141126" y="4289475"/>
            <a:ext cx="1272183" cy="369332"/>
          </a:xfrm>
          <a:prstGeom prst="rect">
            <a:avLst/>
          </a:prstGeom>
          <a:noFill/>
        </p:spPr>
        <p:txBody>
          <a:bodyPr wrap="square" rtlCol="0">
            <a:spAutoFit/>
          </a:bodyPr>
          <a:lstStyle/>
          <a:p>
            <a:pPr algn="ctr"/>
            <a:r>
              <a:rPr lang="nl-BE" b="1" dirty="0"/>
              <a:t>2013</a:t>
            </a:r>
          </a:p>
        </p:txBody>
      </p:sp>
      <p:sp>
        <p:nvSpPr>
          <p:cNvPr id="27" name="TextBox 26">
            <a:extLst>
              <a:ext uri="{FF2B5EF4-FFF2-40B4-BE49-F238E27FC236}">
                <a16:creationId xmlns:a16="http://schemas.microsoft.com/office/drawing/2014/main" xmlns="" id="{35B4601C-1CBB-7B7F-F90B-424E2743D45E}"/>
              </a:ext>
            </a:extLst>
          </p:cNvPr>
          <p:cNvSpPr txBox="1"/>
          <p:nvPr/>
        </p:nvSpPr>
        <p:spPr>
          <a:xfrm>
            <a:off x="925101" y="4658807"/>
            <a:ext cx="1704231" cy="738664"/>
          </a:xfrm>
          <a:prstGeom prst="rect">
            <a:avLst/>
          </a:prstGeom>
          <a:noFill/>
        </p:spPr>
        <p:txBody>
          <a:bodyPr wrap="square" rtlCol="0">
            <a:spAutoFit/>
          </a:bodyPr>
          <a:lstStyle/>
          <a:p>
            <a:pPr algn="ctr"/>
            <a:r>
              <a:rPr lang="nl-BE" sz="1400" dirty="0"/>
              <a:t>Start education in Chemistry at Vrije Universiteit Brussel </a:t>
            </a:r>
          </a:p>
        </p:txBody>
      </p:sp>
      <p:cxnSp>
        <p:nvCxnSpPr>
          <p:cNvPr id="28" name="Straight Connector 27">
            <a:extLst>
              <a:ext uri="{FF2B5EF4-FFF2-40B4-BE49-F238E27FC236}">
                <a16:creationId xmlns:a16="http://schemas.microsoft.com/office/drawing/2014/main" xmlns="" id="{31091666-D20A-CD3D-AF76-2351A2189092}"/>
              </a:ext>
            </a:extLst>
          </p:cNvPr>
          <p:cNvCxnSpPr/>
          <p:nvPr/>
        </p:nvCxnSpPr>
        <p:spPr>
          <a:xfrm>
            <a:off x="3936286" y="3622102"/>
            <a:ext cx="0" cy="540000"/>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xmlns="" id="{2783ABC9-34AA-03D4-77CF-81563A3A3A46}"/>
              </a:ext>
            </a:extLst>
          </p:cNvPr>
          <p:cNvCxnSpPr/>
          <p:nvPr/>
        </p:nvCxnSpPr>
        <p:spPr>
          <a:xfrm>
            <a:off x="8255067" y="3624014"/>
            <a:ext cx="0" cy="540000"/>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9">
            <a:extLst>
              <a:ext uri="{FF2B5EF4-FFF2-40B4-BE49-F238E27FC236}">
                <a16:creationId xmlns:a16="http://schemas.microsoft.com/office/drawing/2014/main" xmlns="" id="{3645EE4D-FAA3-45DF-CB60-A9C51DD9F557}"/>
              </a:ext>
            </a:extLst>
          </p:cNvPr>
          <p:cNvCxnSpPr/>
          <p:nvPr/>
        </p:nvCxnSpPr>
        <p:spPr>
          <a:xfrm>
            <a:off x="6095999" y="3585274"/>
            <a:ext cx="0" cy="540000"/>
          </a:xfrm>
          <a:prstGeom prst="line">
            <a:avLst/>
          </a:prstGeom>
        </p:spPr>
        <p:style>
          <a:lnRef idx="2">
            <a:schemeClr val="dk1"/>
          </a:lnRef>
          <a:fillRef idx="0">
            <a:schemeClr val="dk1"/>
          </a:fillRef>
          <a:effectRef idx="1">
            <a:schemeClr val="dk1"/>
          </a:effectRef>
          <a:fontRef idx="minor">
            <a:schemeClr val="tx1"/>
          </a:fontRef>
        </p:style>
      </p:cxnSp>
      <p:sp>
        <p:nvSpPr>
          <p:cNvPr id="32" name="TextBox 31">
            <a:extLst>
              <a:ext uri="{FF2B5EF4-FFF2-40B4-BE49-F238E27FC236}">
                <a16:creationId xmlns:a16="http://schemas.microsoft.com/office/drawing/2014/main" xmlns="" id="{C5FF52A7-2487-FAA0-750D-C901A62714C6}"/>
              </a:ext>
            </a:extLst>
          </p:cNvPr>
          <p:cNvSpPr txBox="1"/>
          <p:nvPr/>
        </p:nvSpPr>
        <p:spPr>
          <a:xfrm>
            <a:off x="3300194" y="4289475"/>
            <a:ext cx="1272183" cy="369332"/>
          </a:xfrm>
          <a:prstGeom prst="rect">
            <a:avLst/>
          </a:prstGeom>
          <a:noFill/>
        </p:spPr>
        <p:txBody>
          <a:bodyPr wrap="square" rtlCol="0">
            <a:spAutoFit/>
          </a:bodyPr>
          <a:lstStyle/>
          <a:p>
            <a:pPr algn="ctr"/>
            <a:r>
              <a:rPr lang="nl-BE" b="1" dirty="0"/>
              <a:t>2016</a:t>
            </a:r>
          </a:p>
        </p:txBody>
      </p:sp>
      <p:sp>
        <p:nvSpPr>
          <p:cNvPr id="33" name="TextBox 32">
            <a:extLst>
              <a:ext uri="{FF2B5EF4-FFF2-40B4-BE49-F238E27FC236}">
                <a16:creationId xmlns:a16="http://schemas.microsoft.com/office/drawing/2014/main" xmlns="" id="{4DD4E5A1-D58E-CADA-421A-6E546ED241B5}"/>
              </a:ext>
            </a:extLst>
          </p:cNvPr>
          <p:cNvSpPr txBox="1"/>
          <p:nvPr/>
        </p:nvSpPr>
        <p:spPr>
          <a:xfrm>
            <a:off x="5459262" y="4289475"/>
            <a:ext cx="1272183" cy="369332"/>
          </a:xfrm>
          <a:prstGeom prst="rect">
            <a:avLst/>
          </a:prstGeom>
          <a:noFill/>
        </p:spPr>
        <p:txBody>
          <a:bodyPr wrap="square" rtlCol="0">
            <a:spAutoFit/>
          </a:bodyPr>
          <a:lstStyle/>
          <a:p>
            <a:pPr algn="ctr"/>
            <a:r>
              <a:rPr lang="nl-BE" b="1" dirty="0"/>
              <a:t>2019</a:t>
            </a:r>
          </a:p>
        </p:txBody>
      </p:sp>
      <p:sp>
        <p:nvSpPr>
          <p:cNvPr id="34" name="TextBox 33">
            <a:extLst>
              <a:ext uri="{FF2B5EF4-FFF2-40B4-BE49-F238E27FC236}">
                <a16:creationId xmlns:a16="http://schemas.microsoft.com/office/drawing/2014/main" xmlns="" id="{4F596F61-C5CD-1D77-27B7-5FDCDF3B170F}"/>
              </a:ext>
            </a:extLst>
          </p:cNvPr>
          <p:cNvSpPr txBox="1"/>
          <p:nvPr/>
        </p:nvSpPr>
        <p:spPr>
          <a:xfrm>
            <a:off x="7618975" y="4289013"/>
            <a:ext cx="1272183" cy="369332"/>
          </a:xfrm>
          <a:prstGeom prst="rect">
            <a:avLst/>
          </a:prstGeom>
          <a:noFill/>
        </p:spPr>
        <p:txBody>
          <a:bodyPr wrap="square" rtlCol="0">
            <a:spAutoFit/>
          </a:bodyPr>
          <a:lstStyle/>
          <a:p>
            <a:pPr algn="ctr"/>
            <a:r>
              <a:rPr lang="nl-BE" b="1" dirty="0"/>
              <a:t>2021</a:t>
            </a:r>
          </a:p>
        </p:txBody>
      </p:sp>
      <p:sp>
        <p:nvSpPr>
          <p:cNvPr id="35" name="TextBox 34">
            <a:extLst>
              <a:ext uri="{FF2B5EF4-FFF2-40B4-BE49-F238E27FC236}">
                <a16:creationId xmlns:a16="http://schemas.microsoft.com/office/drawing/2014/main" xmlns="" id="{520D8130-527E-3227-B210-9D4947D0EF7F}"/>
              </a:ext>
            </a:extLst>
          </p:cNvPr>
          <p:cNvSpPr txBox="1"/>
          <p:nvPr/>
        </p:nvSpPr>
        <p:spPr>
          <a:xfrm>
            <a:off x="3084169" y="4656031"/>
            <a:ext cx="1704231" cy="1384995"/>
          </a:xfrm>
          <a:prstGeom prst="rect">
            <a:avLst/>
          </a:prstGeom>
          <a:noFill/>
        </p:spPr>
        <p:txBody>
          <a:bodyPr wrap="square" rtlCol="0">
            <a:spAutoFit/>
          </a:bodyPr>
          <a:lstStyle/>
          <a:p>
            <a:pPr algn="ctr"/>
            <a:r>
              <a:rPr lang="nl-BE" sz="1400" dirty="0"/>
              <a:t>Bachelor’s thesis at the ALGC research </a:t>
            </a:r>
            <a:r>
              <a:rPr lang="nl-BE" sz="1400" dirty="0" err="1"/>
              <a:t>group</a:t>
            </a:r>
            <a:r>
              <a:rPr lang="nl-BE" sz="1400" dirty="0"/>
              <a:t/>
            </a:r>
            <a:br>
              <a:rPr lang="nl-BE" sz="1400" dirty="0"/>
            </a:br>
            <a:r>
              <a:rPr lang="nl-BE" sz="1400" dirty="0" err="1"/>
              <a:t>Use</a:t>
            </a:r>
            <a:r>
              <a:rPr lang="nl-BE" sz="1400" dirty="0"/>
              <a:t> of Tier-2 supercomputer ‘</a:t>
            </a:r>
            <a:r>
              <a:rPr lang="nl-BE" sz="1400" b="1" dirty="0"/>
              <a:t>Hydra</a:t>
            </a:r>
            <a:r>
              <a:rPr lang="nl-BE" sz="1400" dirty="0"/>
              <a:t>’</a:t>
            </a:r>
          </a:p>
        </p:txBody>
      </p:sp>
      <p:sp>
        <p:nvSpPr>
          <p:cNvPr id="36" name="TextBox 35">
            <a:extLst>
              <a:ext uri="{FF2B5EF4-FFF2-40B4-BE49-F238E27FC236}">
                <a16:creationId xmlns:a16="http://schemas.microsoft.com/office/drawing/2014/main" xmlns="" id="{EE09FBC5-068B-78D4-F106-274B58634425}"/>
              </a:ext>
            </a:extLst>
          </p:cNvPr>
          <p:cNvSpPr txBox="1"/>
          <p:nvPr/>
        </p:nvSpPr>
        <p:spPr>
          <a:xfrm>
            <a:off x="5243237" y="4656031"/>
            <a:ext cx="1704231" cy="2031325"/>
          </a:xfrm>
          <a:prstGeom prst="rect">
            <a:avLst/>
          </a:prstGeom>
          <a:noFill/>
        </p:spPr>
        <p:txBody>
          <a:bodyPr wrap="square" rtlCol="0">
            <a:spAutoFit/>
          </a:bodyPr>
          <a:lstStyle/>
          <a:p>
            <a:pPr algn="ctr"/>
            <a:r>
              <a:rPr lang="nl-BE" sz="1400" dirty="0"/>
              <a:t>Master’s thesis + start PhD thesis at the ALGC research </a:t>
            </a:r>
            <a:r>
              <a:rPr lang="nl-BE" sz="1400" dirty="0" err="1"/>
              <a:t>group</a:t>
            </a:r>
            <a:endParaRPr lang="nl-BE" sz="1400" dirty="0"/>
          </a:p>
          <a:p>
            <a:pPr algn="ctr"/>
            <a:r>
              <a:rPr lang="nl-BE" sz="1400" dirty="0" err="1"/>
              <a:t>Use</a:t>
            </a:r>
            <a:r>
              <a:rPr lang="nl-BE" sz="1400" dirty="0"/>
              <a:t> of Tier-2 supercomputer ‘</a:t>
            </a:r>
            <a:r>
              <a:rPr lang="nl-BE" sz="1400" b="1" dirty="0"/>
              <a:t>Hydra</a:t>
            </a:r>
            <a:r>
              <a:rPr lang="nl-BE" sz="1400" dirty="0"/>
              <a:t>’ </a:t>
            </a:r>
            <a:r>
              <a:rPr lang="nl-BE" sz="1400" dirty="0" err="1"/>
              <a:t>and</a:t>
            </a:r>
            <a:r>
              <a:rPr lang="nl-BE" sz="1400" dirty="0"/>
              <a:t> Tier-1 supercomputer ‘</a:t>
            </a:r>
            <a:r>
              <a:rPr lang="nl-BE" sz="1400" b="1" dirty="0" err="1"/>
              <a:t>Breniac</a:t>
            </a:r>
            <a:r>
              <a:rPr lang="nl-BE" sz="1400" dirty="0"/>
              <a:t>’</a:t>
            </a:r>
          </a:p>
        </p:txBody>
      </p:sp>
      <p:sp>
        <p:nvSpPr>
          <p:cNvPr id="37" name="TextBox 36">
            <a:extLst>
              <a:ext uri="{FF2B5EF4-FFF2-40B4-BE49-F238E27FC236}">
                <a16:creationId xmlns:a16="http://schemas.microsoft.com/office/drawing/2014/main" xmlns="" id="{C47689E1-3E44-59A3-6EBE-8F059A6502D6}"/>
              </a:ext>
            </a:extLst>
          </p:cNvPr>
          <p:cNvSpPr txBox="1"/>
          <p:nvPr/>
        </p:nvSpPr>
        <p:spPr>
          <a:xfrm>
            <a:off x="7402950" y="4650615"/>
            <a:ext cx="1704231" cy="738664"/>
          </a:xfrm>
          <a:prstGeom prst="rect">
            <a:avLst/>
          </a:prstGeom>
          <a:noFill/>
        </p:spPr>
        <p:txBody>
          <a:bodyPr wrap="square" rtlCol="0">
            <a:spAutoFit/>
          </a:bodyPr>
          <a:lstStyle/>
          <a:p>
            <a:pPr algn="ctr"/>
            <a:r>
              <a:rPr lang="nl-BE" sz="1400" dirty="0" err="1"/>
              <a:t>Use</a:t>
            </a:r>
            <a:r>
              <a:rPr lang="nl-BE" sz="1400" dirty="0"/>
              <a:t> of Tier-1 supercomputer ‘</a:t>
            </a:r>
            <a:r>
              <a:rPr lang="nl-BE" sz="1400" b="1" dirty="0"/>
              <a:t>Hortense</a:t>
            </a:r>
            <a:r>
              <a:rPr lang="nl-BE" sz="1400" dirty="0"/>
              <a:t>’</a:t>
            </a:r>
          </a:p>
        </p:txBody>
      </p:sp>
    </p:spTree>
    <p:extLst>
      <p:ext uri="{BB962C8B-B14F-4D97-AF65-F5344CB8AC3E}">
        <p14:creationId xmlns:p14="http://schemas.microsoft.com/office/powerpoint/2010/main" val="46014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96755A-9658-D469-7095-CE57A9526CE8}"/>
              </a:ext>
            </a:extLst>
          </p:cNvPr>
          <p:cNvSpPr>
            <a:spLocks noGrp="1"/>
          </p:cNvSpPr>
          <p:nvPr>
            <p:ph type="title"/>
          </p:nvPr>
        </p:nvSpPr>
        <p:spPr/>
        <p:txBody>
          <a:bodyPr/>
          <a:lstStyle/>
          <a:p>
            <a:r>
              <a:rPr lang="nl-BE" dirty="0" err="1"/>
              <a:t>Education</a:t>
            </a:r>
            <a:r>
              <a:rPr lang="nl-BE" dirty="0"/>
              <a:t> &amp; VSC </a:t>
            </a:r>
            <a:r>
              <a:rPr lang="nl-BE" dirty="0" err="1"/>
              <a:t>use</a:t>
            </a:r>
            <a:r>
              <a:rPr lang="nl-BE" dirty="0"/>
              <a:t> </a:t>
            </a:r>
            <a:r>
              <a:rPr lang="nl-BE" dirty="0" err="1"/>
              <a:t>history</a:t>
            </a:r>
            <a:endParaRPr lang="nl-BE" dirty="0"/>
          </a:p>
        </p:txBody>
      </p:sp>
      <p:cxnSp>
        <p:nvCxnSpPr>
          <p:cNvPr id="5" name="Straight Connector 4">
            <a:extLst>
              <a:ext uri="{FF2B5EF4-FFF2-40B4-BE49-F238E27FC236}">
                <a16:creationId xmlns:a16="http://schemas.microsoft.com/office/drawing/2014/main" xmlns="" id="{5AEB4448-D0B8-CF7A-3911-E8F5DF6F229A}"/>
              </a:ext>
            </a:extLst>
          </p:cNvPr>
          <p:cNvCxnSpPr/>
          <p:nvPr/>
        </p:nvCxnSpPr>
        <p:spPr>
          <a:xfrm>
            <a:off x="1777218" y="3322901"/>
            <a:ext cx="8637563" cy="0"/>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 name="Oval 5">
            <a:extLst>
              <a:ext uri="{FF2B5EF4-FFF2-40B4-BE49-F238E27FC236}">
                <a16:creationId xmlns:a16="http://schemas.microsoft.com/office/drawing/2014/main" xmlns="" id="{4E86EC48-44F9-303E-EEE5-C7DD4574C6A8}"/>
              </a:ext>
            </a:extLst>
          </p:cNvPr>
          <p:cNvSpPr>
            <a:spLocks noChangeAspect="1"/>
          </p:cNvSpPr>
          <p:nvPr/>
        </p:nvSpPr>
        <p:spPr>
          <a:xfrm>
            <a:off x="1687218" y="3232901"/>
            <a:ext cx="180000" cy="18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l 6">
            <a:extLst>
              <a:ext uri="{FF2B5EF4-FFF2-40B4-BE49-F238E27FC236}">
                <a16:creationId xmlns:a16="http://schemas.microsoft.com/office/drawing/2014/main" xmlns="" id="{204E6C20-1511-1D22-0261-EB0CA8A7D9CD}"/>
              </a:ext>
            </a:extLst>
          </p:cNvPr>
          <p:cNvSpPr>
            <a:spLocks noChangeAspect="1"/>
          </p:cNvSpPr>
          <p:nvPr/>
        </p:nvSpPr>
        <p:spPr>
          <a:xfrm>
            <a:off x="3846286" y="3232901"/>
            <a:ext cx="180000" cy="18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l 7">
            <a:extLst>
              <a:ext uri="{FF2B5EF4-FFF2-40B4-BE49-F238E27FC236}">
                <a16:creationId xmlns:a16="http://schemas.microsoft.com/office/drawing/2014/main" xmlns="" id="{19E2F294-AA62-AE1B-EC38-0BCBAE0EAC25}"/>
              </a:ext>
            </a:extLst>
          </p:cNvPr>
          <p:cNvSpPr>
            <a:spLocks noChangeAspect="1"/>
          </p:cNvSpPr>
          <p:nvPr/>
        </p:nvSpPr>
        <p:spPr>
          <a:xfrm>
            <a:off x="6008268" y="3232901"/>
            <a:ext cx="180000" cy="18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l 8">
            <a:extLst>
              <a:ext uri="{FF2B5EF4-FFF2-40B4-BE49-F238E27FC236}">
                <a16:creationId xmlns:a16="http://schemas.microsoft.com/office/drawing/2014/main" xmlns="" id="{72868C66-4915-BDE1-1ED7-321E684D583A}"/>
              </a:ext>
            </a:extLst>
          </p:cNvPr>
          <p:cNvSpPr>
            <a:spLocks noChangeAspect="1"/>
          </p:cNvSpPr>
          <p:nvPr/>
        </p:nvSpPr>
        <p:spPr>
          <a:xfrm>
            <a:off x="8170250" y="3232901"/>
            <a:ext cx="180000" cy="18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Oval 19">
            <a:extLst>
              <a:ext uri="{FF2B5EF4-FFF2-40B4-BE49-F238E27FC236}">
                <a16:creationId xmlns:a16="http://schemas.microsoft.com/office/drawing/2014/main" xmlns="" id="{6FD1730D-14E1-C9B1-8489-59CA105098B8}"/>
              </a:ext>
            </a:extLst>
          </p:cNvPr>
          <p:cNvSpPr/>
          <p:nvPr/>
        </p:nvSpPr>
        <p:spPr>
          <a:xfrm>
            <a:off x="1320018" y="2141363"/>
            <a:ext cx="914400" cy="914400"/>
          </a:xfrm>
          <a:prstGeom prst="ellipse">
            <a:avLst/>
          </a:prstGeom>
          <a:solidFill>
            <a:srgbClr val="C0504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xmlns="" id="{B2013E16-A8A7-389C-A049-64C28796E9BE}"/>
              </a:ext>
            </a:extLst>
          </p:cNvPr>
          <p:cNvSpPr/>
          <p:nvPr/>
        </p:nvSpPr>
        <p:spPr>
          <a:xfrm>
            <a:off x="3479086" y="2143896"/>
            <a:ext cx="914400" cy="914400"/>
          </a:xfrm>
          <a:prstGeom prst="ellipse">
            <a:avLst/>
          </a:prstGeom>
          <a:solidFill>
            <a:srgbClr val="4BACC6">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xmlns="" id="{50010751-2DF2-76C4-0491-A924D0AEA2D9}"/>
              </a:ext>
            </a:extLst>
          </p:cNvPr>
          <p:cNvSpPr/>
          <p:nvPr/>
        </p:nvSpPr>
        <p:spPr>
          <a:xfrm>
            <a:off x="5638799" y="2141363"/>
            <a:ext cx="914400" cy="914400"/>
          </a:xfrm>
          <a:prstGeom prst="ellipse">
            <a:avLst/>
          </a:prstGeom>
          <a:solidFill>
            <a:srgbClr val="9BBB59">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xmlns="" id="{D82C2388-7EE9-6509-8B89-5AC9C745AE39}"/>
              </a:ext>
            </a:extLst>
          </p:cNvPr>
          <p:cNvSpPr/>
          <p:nvPr/>
        </p:nvSpPr>
        <p:spPr>
          <a:xfrm>
            <a:off x="7797867" y="2140901"/>
            <a:ext cx="914400" cy="914400"/>
          </a:xfrm>
          <a:prstGeom prst="ellipse">
            <a:avLst/>
          </a:prstGeom>
          <a:solidFill>
            <a:srgbClr val="F79646">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pic>
        <p:nvPicPr>
          <p:cNvPr id="14" name="Picture 10" descr="https://cdn-icons.flaticon.com/png/512/1321/premium/1321977.png?token=exp=1652201801~hmac=f2fef9c4009e5b26f9f44c2c3e23e1d2">
            <a:extLst>
              <a:ext uri="{FF2B5EF4-FFF2-40B4-BE49-F238E27FC236}">
                <a16:creationId xmlns:a16="http://schemas.microsoft.com/office/drawing/2014/main" xmlns="" id="{93F3F7AD-606E-FF31-D9E1-AF96842945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7218" y="2281998"/>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https://cdn-icons.flaticon.com/png/512/1365/premium/1365791.png?token=exp=1652201958~hmac=7418a2cb682a7ff4fb00ef9af8656d10">
            <a:extLst>
              <a:ext uri="{FF2B5EF4-FFF2-40B4-BE49-F238E27FC236}">
                <a16:creationId xmlns:a16="http://schemas.microsoft.com/office/drawing/2014/main" xmlns="" id="{8BA7EBB8-6751-DA70-1954-AB12CA0B74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6286" y="2287414"/>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a:extLst>
              <a:ext uri="{FF2B5EF4-FFF2-40B4-BE49-F238E27FC236}">
                <a16:creationId xmlns:a16="http://schemas.microsoft.com/office/drawing/2014/main" xmlns="" id="{CCFAA8B3-EC7C-76AB-72D2-0BD8E44EE4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8268" y="2281998"/>
            <a:ext cx="648000" cy="6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7" descr="https://cdn-icons-png.flaticon.com/512/6785/6785472.png">
            <a:extLst>
              <a:ext uri="{FF2B5EF4-FFF2-40B4-BE49-F238E27FC236}">
                <a16:creationId xmlns:a16="http://schemas.microsoft.com/office/drawing/2014/main" xmlns="" id="{17722F74-C831-0A8B-7424-FD3DF78F1B1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70250" y="2281998"/>
            <a:ext cx="648000" cy="648000"/>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a:extLst>
              <a:ext uri="{FF2B5EF4-FFF2-40B4-BE49-F238E27FC236}">
                <a16:creationId xmlns:a16="http://schemas.microsoft.com/office/drawing/2014/main" xmlns="" id="{466301CE-ECFD-2CB7-F007-29D4534D1B7D}"/>
              </a:ext>
            </a:extLst>
          </p:cNvPr>
          <p:cNvCxnSpPr/>
          <p:nvPr/>
        </p:nvCxnSpPr>
        <p:spPr>
          <a:xfrm>
            <a:off x="1777218" y="3622102"/>
            <a:ext cx="0" cy="540000"/>
          </a:xfrm>
          <a:prstGeom prst="line">
            <a:avLst/>
          </a:prstGeom>
        </p:spPr>
        <p:style>
          <a:lnRef idx="2">
            <a:schemeClr val="dk1"/>
          </a:lnRef>
          <a:fillRef idx="0">
            <a:schemeClr val="dk1"/>
          </a:fillRef>
          <a:effectRef idx="1">
            <a:schemeClr val="dk1"/>
          </a:effectRef>
          <a:fontRef idx="minor">
            <a:schemeClr val="tx1"/>
          </a:fontRef>
        </p:style>
      </p:cxnSp>
      <p:sp>
        <p:nvSpPr>
          <p:cNvPr id="26" name="TextBox 25">
            <a:extLst>
              <a:ext uri="{FF2B5EF4-FFF2-40B4-BE49-F238E27FC236}">
                <a16:creationId xmlns:a16="http://schemas.microsoft.com/office/drawing/2014/main" xmlns="" id="{109B7646-E383-37F0-BFB4-0D8AFC87B373}"/>
              </a:ext>
            </a:extLst>
          </p:cNvPr>
          <p:cNvSpPr txBox="1"/>
          <p:nvPr/>
        </p:nvSpPr>
        <p:spPr>
          <a:xfrm>
            <a:off x="1141126" y="4289475"/>
            <a:ext cx="1272183" cy="369332"/>
          </a:xfrm>
          <a:prstGeom prst="rect">
            <a:avLst/>
          </a:prstGeom>
          <a:noFill/>
        </p:spPr>
        <p:txBody>
          <a:bodyPr wrap="square" rtlCol="0">
            <a:spAutoFit/>
          </a:bodyPr>
          <a:lstStyle/>
          <a:p>
            <a:pPr algn="ctr"/>
            <a:r>
              <a:rPr lang="nl-BE" b="1" dirty="0"/>
              <a:t>2013</a:t>
            </a:r>
          </a:p>
        </p:txBody>
      </p:sp>
      <p:sp>
        <p:nvSpPr>
          <p:cNvPr id="27" name="TextBox 26">
            <a:extLst>
              <a:ext uri="{FF2B5EF4-FFF2-40B4-BE49-F238E27FC236}">
                <a16:creationId xmlns:a16="http://schemas.microsoft.com/office/drawing/2014/main" xmlns="" id="{35B4601C-1CBB-7B7F-F90B-424E2743D45E}"/>
              </a:ext>
            </a:extLst>
          </p:cNvPr>
          <p:cNvSpPr txBox="1"/>
          <p:nvPr/>
        </p:nvSpPr>
        <p:spPr>
          <a:xfrm>
            <a:off x="925101" y="4658807"/>
            <a:ext cx="1704231" cy="738664"/>
          </a:xfrm>
          <a:prstGeom prst="rect">
            <a:avLst/>
          </a:prstGeom>
          <a:noFill/>
        </p:spPr>
        <p:txBody>
          <a:bodyPr wrap="square" rtlCol="0">
            <a:spAutoFit/>
          </a:bodyPr>
          <a:lstStyle/>
          <a:p>
            <a:pPr algn="ctr"/>
            <a:r>
              <a:rPr lang="nl-BE" sz="1400" dirty="0"/>
              <a:t>Start education in Chemistry at Vrije Universiteit Brussel </a:t>
            </a:r>
          </a:p>
        </p:txBody>
      </p:sp>
      <p:cxnSp>
        <p:nvCxnSpPr>
          <p:cNvPr id="28" name="Straight Connector 27">
            <a:extLst>
              <a:ext uri="{FF2B5EF4-FFF2-40B4-BE49-F238E27FC236}">
                <a16:creationId xmlns:a16="http://schemas.microsoft.com/office/drawing/2014/main" xmlns="" id="{31091666-D20A-CD3D-AF76-2351A2189092}"/>
              </a:ext>
            </a:extLst>
          </p:cNvPr>
          <p:cNvCxnSpPr/>
          <p:nvPr/>
        </p:nvCxnSpPr>
        <p:spPr>
          <a:xfrm>
            <a:off x="3936286" y="3622102"/>
            <a:ext cx="0" cy="540000"/>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xmlns="" id="{2783ABC9-34AA-03D4-77CF-81563A3A3A46}"/>
              </a:ext>
            </a:extLst>
          </p:cNvPr>
          <p:cNvCxnSpPr/>
          <p:nvPr/>
        </p:nvCxnSpPr>
        <p:spPr>
          <a:xfrm>
            <a:off x="8255067" y="3624014"/>
            <a:ext cx="0" cy="540000"/>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9">
            <a:extLst>
              <a:ext uri="{FF2B5EF4-FFF2-40B4-BE49-F238E27FC236}">
                <a16:creationId xmlns:a16="http://schemas.microsoft.com/office/drawing/2014/main" xmlns="" id="{3645EE4D-FAA3-45DF-CB60-A9C51DD9F557}"/>
              </a:ext>
            </a:extLst>
          </p:cNvPr>
          <p:cNvCxnSpPr/>
          <p:nvPr/>
        </p:nvCxnSpPr>
        <p:spPr>
          <a:xfrm>
            <a:off x="6095999" y="3585274"/>
            <a:ext cx="0" cy="540000"/>
          </a:xfrm>
          <a:prstGeom prst="line">
            <a:avLst/>
          </a:prstGeom>
        </p:spPr>
        <p:style>
          <a:lnRef idx="2">
            <a:schemeClr val="dk1"/>
          </a:lnRef>
          <a:fillRef idx="0">
            <a:schemeClr val="dk1"/>
          </a:fillRef>
          <a:effectRef idx="1">
            <a:schemeClr val="dk1"/>
          </a:effectRef>
          <a:fontRef idx="minor">
            <a:schemeClr val="tx1"/>
          </a:fontRef>
        </p:style>
      </p:cxnSp>
      <p:sp>
        <p:nvSpPr>
          <p:cNvPr id="32" name="TextBox 31">
            <a:extLst>
              <a:ext uri="{FF2B5EF4-FFF2-40B4-BE49-F238E27FC236}">
                <a16:creationId xmlns:a16="http://schemas.microsoft.com/office/drawing/2014/main" xmlns="" id="{C5FF52A7-2487-FAA0-750D-C901A62714C6}"/>
              </a:ext>
            </a:extLst>
          </p:cNvPr>
          <p:cNvSpPr txBox="1"/>
          <p:nvPr/>
        </p:nvSpPr>
        <p:spPr>
          <a:xfrm>
            <a:off x="3300194" y="4289475"/>
            <a:ext cx="1272183" cy="369332"/>
          </a:xfrm>
          <a:prstGeom prst="rect">
            <a:avLst/>
          </a:prstGeom>
          <a:noFill/>
        </p:spPr>
        <p:txBody>
          <a:bodyPr wrap="square" rtlCol="0">
            <a:spAutoFit/>
          </a:bodyPr>
          <a:lstStyle/>
          <a:p>
            <a:pPr algn="ctr"/>
            <a:r>
              <a:rPr lang="nl-BE" b="1" dirty="0"/>
              <a:t>2016</a:t>
            </a:r>
          </a:p>
        </p:txBody>
      </p:sp>
      <p:sp>
        <p:nvSpPr>
          <p:cNvPr id="33" name="TextBox 32">
            <a:extLst>
              <a:ext uri="{FF2B5EF4-FFF2-40B4-BE49-F238E27FC236}">
                <a16:creationId xmlns:a16="http://schemas.microsoft.com/office/drawing/2014/main" xmlns="" id="{4DD4E5A1-D58E-CADA-421A-6E546ED241B5}"/>
              </a:ext>
            </a:extLst>
          </p:cNvPr>
          <p:cNvSpPr txBox="1"/>
          <p:nvPr/>
        </p:nvSpPr>
        <p:spPr>
          <a:xfrm>
            <a:off x="5459262" y="4289475"/>
            <a:ext cx="1272183" cy="369332"/>
          </a:xfrm>
          <a:prstGeom prst="rect">
            <a:avLst/>
          </a:prstGeom>
          <a:noFill/>
        </p:spPr>
        <p:txBody>
          <a:bodyPr wrap="square" rtlCol="0">
            <a:spAutoFit/>
          </a:bodyPr>
          <a:lstStyle/>
          <a:p>
            <a:pPr algn="ctr"/>
            <a:r>
              <a:rPr lang="nl-BE" b="1" dirty="0"/>
              <a:t>2019</a:t>
            </a:r>
          </a:p>
        </p:txBody>
      </p:sp>
      <p:sp>
        <p:nvSpPr>
          <p:cNvPr id="34" name="TextBox 33">
            <a:extLst>
              <a:ext uri="{FF2B5EF4-FFF2-40B4-BE49-F238E27FC236}">
                <a16:creationId xmlns:a16="http://schemas.microsoft.com/office/drawing/2014/main" xmlns="" id="{4F596F61-C5CD-1D77-27B7-5FDCDF3B170F}"/>
              </a:ext>
            </a:extLst>
          </p:cNvPr>
          <p:cNvSpPr txBox="1"/>
          <p:nvPr/>
        </p:nvSpPr>
        <p:spPr>
          <a:xfrm>
            <a:off x="7618975" y="4289013"/>
            <a:ext cx="1272183" cy="369332"/>
          </a:xfrm>
          <a:prstGeom prst="rect">
            <a:avLst/>
          </a:prstGeom>
          <a:noFill/>
        </p:spPr>
        <p:txBody>
          <a:bodyPr wrap="square" rtlCol="0">
            <a:spAutoFit/>
          </a:bodyPr>
          <a:lstStyle/>
          <a:p>
            <a:pPr algn="ctr"/>
            <a:r>
              <a:rPr lang="nl-BE" b="1" dirty="0"/>
              <a:t>2021</a:t>
            </a:r>
          </a:p>
        </p:txBody>
      </p:sp>
      <p:sp>
        <p:nvSpPr>
          <p:cNvPr id="35" name="TextBox 34">
            <a:extLst>
              <a:ext uri="{FF2B5EF4-FFF2-40B4-BE49-F238E27FC236}">
                <a16:creationId xmlns:a16="http://schemas.microsoft.com/office/drawing/2014/main" xmlns="" id="{520D8130-527E-3227-B210-9D4947D0EF7F}"/>
              </a:ext>
            </a:extLst>
          </p:cNvPr>
          <p:cNvSpPr txBox="1"/>
          <p:nvPr/>
        </p:nvSpPr>
        <p:spPr>
          <a:xfrm>
            <a:off x="3084169" y="4656031"/>
            <a:ext cx="1704231" cy="1384995"/>
          </a:xfrm>
          <a:prstGeom prst="rect">
            <a:avLst/>
          </a:prstGeom>
          <a:noFill/>
        </p:spPr>
        <p:txBody>
          <a:bodyPr wrap="square" rtlCol="0">
            <a:spAutoFit/>
          </a:bodyPr>
          <a:lstStyle/>
          <a:p>
            <a:pPr algn="ctr"/>
            <a:r>
              <a:rPr lang="nl-BE" sz="1400" dirty="0"/>
              <a:t>Bachelor’s thesis at the ALGC research </a:t>
            </a:r>
            <a:r>
              <a:rPr lang="nl-BE" sz="1400" dirty="0" err="1"/>
              <a:t>group</a:t>
            </a:r>
            <a:r>
              <a:rPr lang="nl-BE" sz="1400" dirty="0"/>
              <a:t/>
            </a:r>
            <a:br>
              <a:rPr lang="nl-BE" sz="1400" dirty="0"/>
            </a:br>
            <a:r>
              <a:rPr lang="nl-BE" sz="1400" dirty="0" err="1"/>
              <a:t>Use</a:t>
            </a:r>
            <a:r>
              <a:rPr lang="nl-BE" sz="1400" dirty="0"/>
              <a:t> of Tier-2 supercomputer ‘</a:t>
            </a:r>
            <a:r>
              <a:rPr lang="nl-BE" sz="1400" b="1" dirty="0"/>
              <a:t>Hydra</a:t>
            </a:r>
            <a:r>
              <a:rPr lang="nl-BE" sz="1400" dirty="0"/>
              <a:t>’</a:t>
            </a:r>
          </a:p>
        </p:txBody>
      </p:sp>
      <p:sp>
        <p:nvSpPr>
          <p:cNvPr id="36" name="TextBox 35">
            <a:extLst>
              <a:ext uri="{FF2B5EF4-FFF2-40B4-BE49-F238E27FC236}">
                <a16:creationId xmlns:a16="http://schemas.microsoft.com/office/drawing/2014/main" xmlns="" id="{EE09FBC5-068B-78D4-F106-274B58634425}"/>
              </a:ext>
            </a:extLst>
          </p:cNvPr>
          <p:cNvSpPr txBox="1"/>
          <p:nvPr/>
        </p:nvSpPr>
        <p:spPr>
          <a:xfrm>
            <a:off x="5243237" y="4656031"/>
            <a:ext cx="1704231" cy="2031325"/>
          </a:xfrm>
          <a:prstGeom prst="rect">
            <a:avLst/>
          </a:prstGeom>
          <a:noFill/>
        </p:spPr>
        <p:txBody>
          <a:bodyPr wrap="square" rtlCol="0">
            <a:spAutoFit/>
          </a:bodyPr>
          <a:lstStyle/>
          <a:p>
            <a:pPr algn="ctr"/>
            <a:r>
              <a:rPr lang="nl-BE" sz="1400" dirty="0"/>
              <a:t>Master’s thesis + start PhD thesis at the ALGC research </a:t>
            </a:r>
            <a:r>
              <a:rPr lang="nl-BE" sz="1400" dirty="0" err="1"/>
              <a:t>group</a:t>
            </a:r>
            <a:endParaRPr lang="nl-BE" sz="1400" dirty="0"/>
          </a:p>
          <a:p>
            <a:pPr algn="ctr"/>
            <a:r>
              <a:rPr lang="nl-BE" sz="1400" dirty="0" err="1"/>
              <a:t>Use</a:t>
            </a:r>
            <a:r>
              <a:rPr lang="nl-BE" sz="1400" dirty="0"/>
              <a:t> of Tier-2 supercomputer ‘</a:t>
            </a:r>
            <a:r>
              <a:rPr lang="nl-BE" sz="1400" b="1" dirty="0"/>
              <a:t>Hydra</a:t>
            </a:r>
            <a:r>
              <a:rPr lang="nl-BE" sz="1400" dirty="0"/>
              <a:t>’ </a:t>
            </a:r>
            <a:r>
              <a:rPr lang="nl-BE" sz="1400" dirty="0" err="1"/>
              <a:t>and</a:t>
            </a:r>
            <a:r>
              <a:rPr lang="nl-BE" sz="1400" dirty="0"/>
              <a:t> Tier-1 supercomputer ‘</a:t>
            </a:r>
            <a:r>
              <a:rPr lang="nl-BE" sz="1400" b="1" dirty="0" err="1"/>
              <a:t>Breniac</a:t>
            </a:r>
            <a:r>
              <a:rPr lang="nl-BE" sz="1400" dirty="0"/>
              <a:t>’</a:t>
            </a:r>
          </a:p>
        </p:txBody>
      </p:sp>
      <p:sp>
        <p:nvSpPr>
          <p:cNvPr id="37" name="TextBox 36">
            <a:extLst>
              <a:ext uri="{FF2B5EF4-FFF2-40B4-BE49-F238E27FC236}">
                <a16:creationId xmlns:a16="http://schemas.microsoft.com/office/drawing/2014/main" xmlns="" id="{C47689E1-3E44-59A3-6EBE-8F059A6502D6}"/>
              </a:ext>
            </a:extLst>
          </p:cNvPr>
          <p:cNvSpPr txBox="1"/>
          <p:nvPr/>
        </p:nvSpPr>
        <p:spPr>
          <a:xfrm>
            <a:off x="7402950" y="4650615"/>
            <a:ext cx="1704231" cy="738664"/>
          </a:xfrm>
          <a:prstGeom prst="rect">
            <a:avLst/>
          </a:prstGeom>
          <a:noFill/>
        </p:spPr>
        <p:txBody>
          <a:bodyPr wrap="square" rtlCol="0">
            <a:spAutoFit/>
          </a:bodyPr>
          <a:lstStyle/>
          <a:p>
            <a:pPr algn="ctr"/>
            <a:r>
              <a:rPr lang="nl-BE" sz="1400" dirty="0" err="1"/>
              <a:t>Use</a:t>
            </a:r>
            <a:r>
              <a:rPr lang="nl-BE" sz="1400" dirty="0"/>
              <a:t> of Tier-1 supercomputer ‘</a:t>
            </a:r>
            <a:r>
              <a:rPr lang="nl-BE" sz="1400" b="1" dirty="0"/>
              <a:t>Hortense</a:t>
            </a:r>
            <a:r>
              <a:rPr lang="nl-BE" sz="1400" dirty="0"/>
              <a:t>’</a:t>
            </a:r>
          </a:p>
        </p:txBody>
      </p:sp>
      <p:sp>
        <p:nvSpPr>
          <p:cNvPr id="31" name="Oval 30">
            <a:extLst>
              <a:ext uri="{FF2B5EF4-FFF2-40B4-BE49-F238E27FC236}">
                <a16:creationId xmlns:a16="http://schemas.microsoft.com/office/drawing/2014/main" xmlns="" id="{3D410F50-F40D-EBCB-60B5-3983726A8D83}"/>
              </a:ext>
            </a:extLst>
          </p:cNvPr>
          <p:cNvSpPr>
            <a:spLocks noChangeAspect="1"/>
          </p:cNvSpPr>
          <p:nvPr/>
        </p:nvSpPr>
        <p:spPr>
          <a:xfrm>
            <a:off x="2586608" y="1972901"/>
            <a:ext cx="2700000" cy="270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solidFill>
                  <a:schemeClr val="tx1"/>
                </a:solidFill>
              </a:rPr>
              <a:t>Study</a:t>
            </a:r>
            <a:r>
              <a:rPr lang="nl-BE" dirty="0">
                <a:solidFill>
                  <a:schemeClr val="tx1"/>
                </a:solidFill>
              </a:rPr>
              <a:t> </a:t>
            </a:r>
            <a:r>
              <a:rPr lang="nl-BE" dirty="0" err="1">
                <a:solidFill>
                  <a:schemeClr val="tx1"/>
                </a:solidFill>
              </a:rPr>
              <a:t>chalcogen</a:t>
            </a:r>
            <a:r>
              <a:rPr lang="nl-BE" dirty="0">
                <a:solidFill>
                  <a:schemeClr val="tx1"/>
                </a:solidFill>
              </a:rPr>
              <a:t> bond </a:t>
            </a:r>
            <a:r>
              <a:rPr lang="nl-BE" dirty="0" err="1">
                <a:solidFill>
                  <a:schemeClr val="tx1"/>
                </a:solidFill>
              </a:rPr>
              <a:t>characteristics</a:t>
            </a: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p:txBody>
      </p:sp>
      <p:pic>
        <p:nvPicPr>
          <p:cNvPr id="38" name="Picture 2">
            <a:extLst>
              <a:ext uri="{FF2B5EF4-FFF2-40B4-BE49-F238E27FC236}">
                <a16:creationId xmlns:a16="http://schemas.microsoft.com/office/drawing/2014/main" xmlns="" id="{A7AD289E-3E62-8C1E-074C-D07915850C1C}"/>
              </a:ext>
            </a:extLst>
          </p:cNvPr>
          <p:cNvPicPr>
            <a:picLocks noChangeAspect="1" noChangeArrowheads="1"/>
          </p:cNvPicPr>
          <p:nvPr/>
        </p:nvPicPr>
        <p:blipFill>
          <a:blip r:embed="rId7" cstate="print">
            <a:grayscl/>
            <a:extLst>
              <a:ext uri="{28A0092B-C50C-407E-A947-70E740481C1C}">
                <a14:useLocalDpi xmlns:a14="http://schemas.microsoft.com/office/drawing/2010/main" val="0"/>
              </a:ext>
            </a:extLst>
          </a:blip>
          <a:srcRect/>
          <a:stretch>
            <a:fillRect/>
          </a:stretch>
        </p:blipFill>
        <p:spPr bwMode="auto">
          <a:xfrm>
            <a:off x="3243786" y="3185808"/>
            <a:ext cx="1384995" cy="138499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xmlns="" id="{D0590980-C1D1-4986-5857-6D06D1886E90}"/>
              </a:ext>
            </a:extLst>
          </p:cNvPr>
          <p:cNvPicPr>
            <a:picLocks noChangeAspect="1"/>
          </p:cNvPicPr>
          <p:nvPr/>
        </p:nvPicPr>
        <p:blipFill>
          <a:blip r:embed="rId8"/>
          <a:stretch>
            <a:fillRect/>
          </a:stretch>
        </p:blipFill>
        <p:spPr>
          <a:xfrm>
            <a:off x="3708115" y="3388797"/>
            <a:ext cx="543949" cy="550542"/>
          </a:xfrm>
          <a:prstGeom prst="rect">
            <a:avLst/>
          </a:prstGeom>
        </p:spPr>
      </p:pic>
    </p:spTree>
    <p:extLst>
      <p:ext uri="{BB962C8B-B14F-4D97-AF65-F5344CB8AC3E}">
        <p14:creationId xmlns:p14="http://schemas.microsoft.com/office/powerpoint/2010/main" val="334991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53" presetClass="entr" presetSubtype="16"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500" fill="hold"/>
                                        <p:tgtEl>
                                          <p:spTgt spid="38"/>
                                        </p:tgtEl>
                                        <p:attrNameLst>
                                          <p:attrName>ppt_w</p:attrName>
                                        </p:attrNameLst>
                                      </p:cBhvr>
                                      <p:tavLst>
                                        <p:tav tm="0">
                                          <p:val>
                                            <p:fltVal val="0"/>
                                          </p:val>
                                        </p:tav>
                                        <p:tav tm="100000">
                                          <p:val>
                                            <p:strVal val="#ppt_w"/>
                                          </p:val>
                                        </p:tav>
                                      </p:tavLst>
                                    </p:anim>
                                    <p:anim calcmode="lin" valueType="num">
                                      <p:cBhvr>
                                        <p:cTn id="13" dur="500" fill="hold"/>
                                        <p:tgtEl>
                                          <p:spTgt spid="38"/>
                                        </p:tgtEl>
                                        <p:attrNameLst>
                                          <p:attrName>ppt_h</p:attrName>
                                        </p:attrNameLst>
                                      </p:cBhvr>
                                      <p:tavLst>
                                        <p:tav tm="0">
                                          <p:val>
                                            <p:fltVal val="0"/>
                                          </p:val>
                                        </p:tav>
                                        <p:tav tm="100000">
                                          <p:val>
                                            <p:strVal val="#ppt_h"/>
                                          </p:val>
                                        </p:tav>
                                      </p:tavLst>
                                    </p:anim>
                                    <p:animEffect transition="in" filter="fade">
                                      <p:cBhvr>
                                        <p:cTn id="14" dur="500"/>
                                        <p:tgtEl>
                                          <p:spTgt spid="38"/>
                                        </p:tgtEl>
                                      </p:cBhvr>
                                    </p:animEffect>
                                  </p:childTnLst>
                                </p:cTn>
                              </p:par>
                              <p:par>
                                <p:cTn id="15" presetID="53" presetClass="entr" presetSubtype="16"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31"/>
                                        </p:tgtEl>
                                        <p:attrNameLst>
                                          <p:attrName>ppt_w</p:attrName>
                                        </p:attrNameLst>
                                      </p:cBhvr>
                                      <p:tavLst>
                                        <p:tav tm="0">
                                          <p:val>
                                            <p:strVal val="ppt_w"/>
                                          </p:val>
                                        </p:tav>
                                        <p:tav tm="100000">
                                          <p:val>
                                            <p:fltVal val="0"/>
                                          </p:val>
                                        </p:tav>
                                      </p:tavLst>
                                    </p:anim>
                                    <p:anim calcmode="lin" valueType="num">
                                      <p:cBhvr>
                                        <p:cTn id="24" dur="500"/>
                                        <p:tgtEl>
                                          <p:spTgt spid="31"/>
                                        </p:tgtEl>
                                        <p:attrNameLst>
                                          <p:attrName>ppt_h</p:attrName>
                                        </p:attrNameLst>
                                      </p:cBhvr>
                                      <p:tavLst>
                                        <p:tav tm="0">
                                          <p:val>
                                            <p:strVal val="ppt_h"/>
                                          </p:val>
                                        </p:tav>
                                        <p:tav tm="100000">
                                          <p:val>
                                            <p:fltVal val="0"/>
                                          </p:val>
                                        </p:tav>
                                      </p:tavLst>
                                    </p:anim>
                                    <p:animEffect transition="out" filter="fade">
                                      <p:cBhvr>
                                        <p:cTn id="25" dur="500"/>
                                        <p:tgtEl>
                                          <p:spTgt spid="31"/>
                                        </p:tgtEl>
                                      </p:cBhvr>
                                    </p:animEffect>
                                    <p:set>
                                      <p:cBhvr>
                                        <p:cTn id="26" dur="1" fill="hold">
                                          <p:stCondLst>
                                            <p:cond delay="499"/>
                                          </p:stCondLst>
                                        </p:cTn>
                                        <p:tgtEl>
                                          <p:spTgt spid="31"/>
                                        </p:tgtEl>
                                        <p:attrNameLst>
                                          <p:attrName>style.visibility</p:attrName>
                                        </p:attrNameLst>
                                      </p:cBhvr>
                                      <p:to>
                                        <p:strVal val="hidden"/>
                                      </p:to>
                                    </p:set>
                                  </p:childTnLst>
                                </p:cTn>
                              </p:par>
                              <p:par>
                                <p:cTn id="27" presetID="53" presetClass="exit" presetSubtype="32" fill="hold" nodeType="withEffect">
                                  <p:stCondLst>
                                    <p:cond delay="0"/>
                                  </p:stCondLst>
                                  <p:childTnLst>
                                    <p:anim calcmode="lin" valueType="num">
                                      <p:cBhvr>
                                        <p:cTn id="28" dur="500"/>
                                        <p:tgtEl>
                                          <p:spTgt spid="38"/>
                                        </p:tgtEl>
                                        <p:attrNameLst>
                                          <p:attrName>ppt_w</p:attrName>
                                        </p:attrNameLst>
                                      </p:cBhvr>
                                      <p:tavLst>
                                        <p:tav tm="0">
                                          <p:val>
                                            <p:strVal val="ppt_w"/>
                                          </p:val>
                                        </p:tav>
                                        <p:tav tm="100000">
                                          <p:val>
                                            <p:fltVal val="0"/>
                                          </p:val>
                                        </p:tav>
                                      </p:tavLst>
                                    </p:anim>
                                    <p:anim calcmode="lin" valueType="num">
                                      <p:cBhvr>
                                        <p:cTn id="29" dur="500"/>
                                        <p:tgtEl>
                                          <p:spTgt spid="38"/>
                                        </p:tgtEl>
                                        <p:attrNameLst>
                                          <p:attrName>ppt_h</p:attrName>
                                        </p:attrNameLst>
                                      </p:cBhvr>
                                      <p:tavLst>
                                        <p:tav tm="0">
                                          <p:val>
                                            <p:strVal val="ppt_h"/>
                                          </p:val>
                                        </p:tav>
                                        <p:tav tm="100000">
                                          <p:val>
                                            <p:fltVal val="0"/>
                                          </p:val>
                                        </p:tav>
                                      </p:tavLst>
                                    </p:anim>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cTn>
                              </p:par>
                              <p:par>
                                <p:cTn id="32" presetID="53" presetClass="exit" presetSubtype="32" fill="hold" nodeType="withEffect">
                                  <p:stCondLst>
                                    <p:cond delay="0"/>
                                  </p:stCondLst>
                                  <p:childTnLst>
                                    <p:anim calcmode="lin" valueType="num">
                                      <p:cBhvr>
                                        <p:cTn id="33" dur="500"/>
                                        <p:tgtEl>
                                          <p:spTgt spid="39"/>
                                        </p:tgtEl>
                                        <p:attrNameLst>
                                          <p:attrName>ppt_w</p:attrName>
                                        </p:attrNameLst>
                                      </p:cBhvr>
                                      <p:tavLst>
                                        <p:tav tm="0">
                                          <p:val>
                                            <p:strVal val="ppt_w"/>
                                          </p:val>
                                        </p:tav>
                                        <p:tav tm="100000">
                                          <p:val>
                                            <p:fltVal val="0"/>
                                          </p:val>
                                        </p:tav>
                                      </p:tavLst>
                                    </p:anim>
                                    <p:anim calcmode="lin" valueType="num">
                                      <p:cBhvr>
                                        <p:cTn id="34" dur="500"/>
                                        <p:tgtEl>
                                          <p:spTgt spid="39"/>
                                        </p:tgtEl>
                                        <p:attrNameLst>
                                          <p:attrName>ppt_h</p:attrName>
                                        </p:attrNameLst>
                                      </p:cBhvr>
                                      <p:tavLst>
                                        <p:tav tm="0">
                                          <p:val>
                                            <p:strVal val="ppt_h"/>
                                          </p:val>
                                        </p:tav>
                                        <p:tav tm="100000">
                                          <p:val>
                                            <p:fltVal val="0"/>
                                          </p:val>
                                        </p:tav>
                                      </p:tavLst>
                                    </p:anim>
                                    <p:animEffect transition="out" filter="fade">
                                      <p:cBhvr>
                                        <p:cTn id="35" dur="500"/>
                                        <p:tgtEl>
                                          <p:spTgt spid="39"/>
                                        </p:tgtEl>
                                      </p:cBhvr>
                                    </p:animEffect>
                                    <p:set>
                                      <p:cBhvr>
                                        <p:cTn id="36"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96755A-9658-D469-7095-CE57A9526CE8}"/>
              </a:ext>
            </a:extLst>
          </p:cNvPr>
          <p:cNvSpPr>
            <a:spLocks noGrp="1"/>
          </p:cNvSpPr>
          <p:nvPr>
            <p:ph type="title"/>
          </p:nvPr>
        </p:nvSpPr>
        <p:spPr/>
        <p:txBody>
          <a:bodyPr/>
          <a:lstStyle/>
          <a:p>
            <a:r>
              <a:rPr lang="nl-BE" dirty="0" err="1"/>
              <a:t>Education</a:t>
            </a:r>
            <a:r>
              <a:rPr lang="nl-BE" dirty="0"/>
              <a:t> &amp; VSC </a:t>
            </a:r>
            <a:r>
              <a:rPr lang="nl-BE" dirty="0" err="1"/>
              <a:t>use</a:t>
            </a:r>
            <a:r>
              <a:rPr lang="nl-BE" dirty="0"/>
              <a:t> </a:t>
            </a:r>
            <a:r>
              <a:rPr lang="nl-BE" dirty="0" err="1"/>
              <a:t>history</a:t>
            </a:r>
            <a:endParaRPr lang="nl-BE" dirty="0"/>
          </a:p>
        </p:txBody>
      </p:sp>
      <p:cxnSp>
        <p:nvCxnSpPr>
          <p:cNvPr id="5" name="Straight Connector 4">
            <a:extLst>
              <a:ext uri="{FF2B5EF4-FFF2-40B4-BE49-F238E27FC236}">
                <a16:creationId xmlns:a16="http://schemas.microsoft.com/office/drawing/2014/main" xmlns="" id="{5AEB4448-D0B8-CF7A-3911-E8F5DF6F229A}"/>
              </a:ext>
            </a:extLst>
          </p:cNvPr>
          <p:cNvCxnSpPr/>
          <p:nvPr/>
        </p:nvCxnSpPr>
        <p:spPr>
          <a:xfrm>
            <a:off x="1777218" y="3322901"/>
            <a:ext cx="8637563" cy="0"/>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 name="Oval 5">
            <a:extLst>
              <a:ext uri="{FF2B5EF4-FFF2-40B4-BE49-F238E27FC236}">
                <a16:creationId xmlns:a16="http://schemas.microsoft.com/office/drawing/2014/main" xmlns="" id="{4E86EC48-44F9-303E-EEE5-C7DD4574C6A8}"/>
              </a:ext>
            </a:extLst>
          </p:cNvPr>
          <p:cNvSpPr>
            <a:spLocks noChangeAspect="1"/>
          </p:cNvSpPr>
          <p:nvPr/>
        </p:nvSpPr>
        <p:spPr>
          <a:xfrm>
            <a:off x="1687218" y="3232901"/>
            <a:ext cx="180000" cy="18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l 6">
            <a:extLst>
              <a:ext uri="{FF2B5EF4-FFF2-40B4-BE49-F238E27FC236}">
                <a16:creationId xmlns:a16="http://schemas.microsoft.com/office/drawing/2014/main" xmlns="" id="{204E6C20-1511-1D22-0261-EB0CA8A7D9CD}"/>
              </a:ext>
            </a:extLst>
          </p:cNvPr>
          <p:cNvSpPr>
            <a:spLocks noChangeAspect="1"/>
          </p:cNvSpPr>
          <p:nvPr/>
        </p:nvSpPr>
        <p:spPr>
          <a:xfrm>
            <a:off x="3846286" y="3232901"/>
            <a:ext cx="180000" cy="18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l 7">
            <a:extLst>
              <a:ext uri="{FF2B5EF4-FFF2-40B4-BE49-F238E27FC236}">
                <a16:creationId xmlns:a16="http://schemas.microsoft.com/office/drawing/2014/main" xmlns="" id="{19E2F294-AA62-AE1B-EC38-0BCBAE0EAC25}"/>
              </a:ext>
            </a:extLst>
          </p:cNvPr>
          <p:cNvSpPr>
            <a:spLocks noChangeAspect="1"/>
          </p:cNvSpPr>
          <p:nvPr/>
        </p:nvSpPr>
        <p:spPr>
          <a:xfrm>
            <a:off x="6008268" y="3232901"/>
            <a:ext cx="180000" cy="18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l 8">
            <a:extLst>
              <a:ext uri="{FF2B5EF4-FFF2-40B4-BE49-F238E27FC236}">
                <a16:creationId xmlns:a16="http://schemas.microsoft.com/office/drawing/2014/main" xmlns="" id="{72868C66-4915-BDE1-1ED7-321E684D583A}"/>
              </a:ext>
            </a:extLst>
          </p:cNvPr>
          <p:cNvSpPr>
            <a:spLocks noChangeAspect="1"/>
          </p:cNvSpPr>
          <p:nvPr/>
        </p:nvSpPr>
        <p:spPr>
          <a:xfrm>
            <a:off x="8170250" y="3232901"/>
            <a:ext cx="180000" cy="18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Oval 19">
            <a:extLst>
              <a:ext uri="{FF2B5EF4-FFF2-40B4-BE49-F238E27FC236}">
                <a16:creationId xmlns:a16="http://schemas.microsoft.com/office/drawing/2014/main" xmlns="" id="{6FD1730D-14E1-C9B1-8489-59CA105098B8}"/>
              </a:ext>
            </a:extLst>
          </p:cNvPr>
          <p:cNvSpPr/>
          <p:nvPr/>
        </p:nvSpPr>
        <p:spPr>
          <a:xfrm>
            <a:off x="1320018" y="2141363"/>
            <a:ext cx="914400" cy="914400"/>
          </a:xfrm>
          <a:prstGeom prst="ellipse">
            <a:avLst/>
          </a:prstGeom>
          <a:solidFill>
            <a:srgbClr val="C0504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xmlns="" id="{B2013E16-A8A7-389C-A049-64C28796E9BE}"/>
              </a:ext>
            </a:extLst>
          </p:cNvPr>
          <p:cNvSpPr/>
          <p:nvPr/>
        </p:nvSpPr>
        <p:spPr>
          <a:xfrm>
            <a:off x="3479086" y="2143896"/>
            <a:ext cx="914400" cy="914400"/>
          </a:xfrm>
          <a:prstGeom prst="ellipse">
            <a:avLst/>
          </a:prstGeom>
          <a:solidFill>
            <a:srgbClr val="4BACC6">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xmlns="" id="{50010751-2DF2-76C4-0491-A924D0AEA2D9}"/>
              </a:ext>
            </a:extLst>
          </p:cNvPr>
          <p:cNvSpPr/>
          <p:nvPr/>
        </p:nvSpPr>
        <p:spPr>
          <a:xfrm>
            <a:off x="5638799" y="2141363"/>
            <a:ext cx="914400" cy="914400"/>
          </a:xfrm>
          <a:prstGeom prst="ellipse">
            <a:avLst/>
          </a:prstGeom>
          <a:solidFill>
            <a:srgbClr val="9BBB59">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xmlns="" id="{D82C2388-7EE9-6509-8B89-5AC9C745AE39}"/>
              </a:ext>
            </a:extLst>
          </p:cNvPr>
          <p:cNvSpPr/>
          <p:nvPr/>
        </p:nvSpPr>
        <p:spPr>
          <a:xfrm>
            <a:off x="7797867" y="2140901"/>
            <a:ext cx="914400" cy="914400"/>
          </a:xfrm>
          <a:prstGeom prst="ellipse">
            <a:avLst/>
          </a:prstGeom>
          <a:solidFill>
            <a:srgbClr val="F79646">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pic>
        <p:nvPicPr>
          <p:cNvPr id="14" name="Picture 10" descr="https://cdn-icons.flaticon.com/png/512/1321/premium/1321977.png?token=exp=1652201801~hmac=f2fef9c4009e5b26f9f44c2c3e23e1d2">
            <a:extLst>
              <a:ext uri="{FF2B5EF4-FFF2-40B4-BE49-F238E27FC236}">
                <a16:creationId xmlns:a16="http://schemas.microsoft.com/office/drawing/2014/main" xmlns="" id="{93F3F7AD-606E-FF31-D9E1-AF96842945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7218" y="2281998"/>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https://cdn-icons.flaticon.com/png/512/1365/premium/1365791.png?token=exp=1652201958~hmac=7418a2cb682a7ff4fb00ef9af8656d10">
            <a:extLst>
              <a:ext uri="{FF2B5EF4-FFF2-40B4-BE49-F238E27FC236}">
                <a16:creationId xmlns:a16="http://schemas.microsoft.com/office/drawing/2014/main" xmlns="" id="{8BA7EBB8-6751-DA70-1954-AB12CA0B74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6286" y="2287414"/>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a:extLst>
              <a:ext uri="{FF2B5EF4-FFF2-40B4-BE49-F238E27FC236}">
                <a16:creationId xmlns:a16="http://schemas.microsoft.com/office/drawing/2014/main" xmlns="" id="{CCFAA8B3-EC7C-76AB-72D2-0BD8E44EE4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8268" y="2281998"/>
            <a:ext cx="648000" cy="6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7" descr="https://cdn-icons-png.flaticon.com/512/6785/6785472.png">
            <a:extLst>
              <a:ext uri="{FF2B5EF4-FFF2-40B4-BE49-F238E27FC236}">
                <a16:creationId xmlns:a16="http://schemas.microsoft.com/office/drawing/2014/main" xmlns="" id="{17722F74-C831-0A8B-7424-FD3DF78F1B1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70250" y="2281998"/>
            <a:ext cx="648000" cy="648000"/>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a:extLst>
              <a:ext uri="{FF2B5EF4-FFF2-40B4-BE49-F238E27FC236}">
                <a16:creationId xmlns:a16="http://schemas.microsoft.com/office/drawing/2014/main" xmlns="" id="{466301CE-ECFD-2CB7-F007-29D4534D1B7D}"/>
              </a:ext>
            </a:extLst>
          </p:cNvPr>
          <p:cNvCxnSpPr/>
          <p:nvPr/>
        </p:nvCxnSpPr>
        <p:spPr>
          <a:xfrm>
            <a:off x="1777218" y="3622102"/>
            <a:ext cx="0" cy="540000"/>
          </a:xfrm>
          <a:prstGeom prst="line">
            <a:avLst/>
          </a:prstGeom>
        </p:spPr>
        <p:style>
          <a:lnRef idx="2">
            <a:schemeClr val="dk1"/>
          </a:lnRef>
          <a:fillRef idx="0">
            <a:schemeClr val="dk1"/>
          </a:fillRef>
          <a:effectRef idx="1">
            <a:schemeClr val="dk1"/>
          </a:effectRef>
          <a:fontRef idx="minor">
            <a:schemeClr val="tx1"/>
          </a:fontRef>
        </p:style>
      </p:cxnSp>
      <p:sp>
        <p:nvSpPr>
          <p:cNvPr id="26" name="TextBox 25">
            <a:extLst>
              <a:ext uri="{FF2B5EF4-FFF2-40B4-BE49-F238E27FC236}">
                <a16:creationId xmlns:a16="http://schemas.microsoft.com/office/drawing/2014/main" xmlns="" id="{109B7646-E383-37F0-BFB4-0D8AFC87B373}"/>
              </a:ext>
            </a:extLst>
          </p:cNvPr>
          <p:cNvSpPr txBox="1"/>
          <p:nvPr/>
        </p:nvSpPr>
        <p:spPr>
          <a:xfrm>
            <a:off x="1141126" y="4289475"/>
            <a:ext cx="1272183" cy="369332"/>
          </a:xfrm>
          <a:prstGeom prst="rect">
            <a:avLst/>
          </a:prstGeom>
          <a:noFill/>
        </p:spPr>
        <p:txBody>
          <a:bodyPr wrap="square" rtlCol="0">
            <a:spAutoFit/>
          </a:bodyPr>
          <a:lstStyle/>
          <a:p>
            <a:pPr algn="ctr"/>
            <a:r>
              <a:rPr lang="nl-BE" b="1" dirty="0"/>
              <a:t>2013</a:t>
            </a:r>
          </a:p>
        </p:txBody>
      </p:sp>
      <p:sp>
        <p:nvSpPr>
          <p:cNvPr id="27" name="TextBox 26">
            <a:extLst>
              <a:ext uri="{FF2B5EF4-FFF2-40B4-BE49-F238E27FC236}">
                <a16:creationId xmlns:a16="http://schemas.microsoft.com/office/drawing/2014/main" xmlns="" id="{35B4601C-1CBB-7B7F-F90B-424E2743D45E}"/>
              </a:ext>
            </a:extLst>
          </p:cNvPr>
          <p:cNvSpPr txBox="1"/>
          <p:nvPr/>
        </p:nvSpPr>
        <p:spPr>
          <a:xfrm>
            <a:off x="925101" y="4658807"/>
            <a:ext cx="1704231" cy="738664"/>
          </a:xfrm>
          <a:prstGeom prst="rect">
            <a:avLst/>
          </a:prstGeom>
          <a:noFill/>
        </p:spPr>
        <p:txBody>
          <a:bodyPr wrap="square" rtlCol="0">
            <a:spAutoFit/>
          </a:bodyPr>
          <a:lstStyle/>
          <a:p>
            <a:pPr algn="ctr"/>
            <a:r>
              <a:rPr lang="nl-BE" sz="1400" dirty="0"/>
              <a:t>Start education in Chemistry at Vrije Universiteit Brussel </a:t>
            </a:r>
          </a:p>
        </p:txBody>
      </p:sp>
      <p:cxnSp>
        <p:nvCxnSpPr>
          <p:cNvPr id="28" name="Straight Connector 27">
            <a:extLst>
              <a:ext uri="{FF2B5EF4-FFF2-40B4-BE49-F238E27FC236}">
                <a16:creationId xmlns:a16="http://schemas.microsoft.com/office/drawing/2014/main" xmlns="" id="{31091666-D20A-CD3D-AF76-2351A2189092}"/>
              </a:ext>
            </a:extLst>
          </p:cNvPr>
          <p:cNvCxnSpPr/>
          <p:nvPr/>
        </p:nvCxnSpPr>
        <p:spPr>
          <a:xfrm>
            <a:off x="3936286" y="3622102"/>
            <a:ext cx="0" cy="540000"/>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xmlns="" id="{2783ABC9-34AA-03D4-77CF-81563A3A3A46}"/>
              </a:ext>
            </a:extLst>
          </p:cNvPr>
          <p:cNvCxnSpPr/>
          <p:nvPr/>
        </p:nvCxnSpPr>
        <p:spPr>
          <a:xfrm>
            <a:off x="8255067" y="3624014"/>
            <a:ext cx="0" cy="540000"/>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9">
            <a:extLst>
              <a:ext uri="{FF2B5EF4-FFF2-40B4-BE49-F238E27FC236}">
                <a16:creationId xmlns:a16="http://schemas.microsoft.com/office/drawing/2014/main" xmlns="" id="{3645EE4D-FAA3-45DF-CB60-A9C51DD9F557}"/>
              </a:ext>
            </a:extLst>
          </p:cNvPr>
          <p:cNvCxnSpPr/>
          <p:nvPr/>
        </p:nvCxnSpPr>
        <p:spPr>
          <a:xfrm>
            <a:off x="6095999" y="3585274"/>
            <a:ext cx="0" cy="540000"/>
          </a:xfrm>
          <a:prstGeom prst="line">
            <a:avLst/>
          </a:prstGeom>
        </p:spPr>
        <p:style>
          <a:lnRef idx="2">
            <a:schemeClr val="dk1"/>
          </a:lnRef>
          <a:fillRef idx="0">
            <a:schemeClr val="dk1"/>
          </a:fillRef>
          <a:effectRef idx="1">
            <a:schemeClr val="dk1"/>
          </a:effectRef>
          <a:fontRef idx="minor">
            <a:schemeClr val="tx1"/>
          </a:fontRef>
        </p:style>
      </p:cxnSp>
      <p:sp>
        <p:nvSpPr>
          <p:cNvPr id="32" name="TextBox 31">
            <a:extLst>
              <a:ext uri="{FF2B5EF4-FFF2-40B4-BE49-F238E27FC236}">
                <a16:creationId xmlns:a16="http://schemas.microsoft.com/office/drawing/2014/main" xmlns="" id="{C5FF52A7-2487-FAA0-750D-C901A62714C6}"/>
              </a:ext>
            </a:extLst>
          </p:cNvPr>
          <p:cNvSpPr txBox="1"/>
          <p:nvPr/>
        </p:nvSpPr>
        <p:spPr>
          <a:xfrm>
            <a:off x="3300194" y="4289475"/>
            <a:ext cx="1272183" cy="369332"/>
          </a:xfrm>
          <a:prstGeom prst="rect">
            <a:avLst/>
          </a:prstGeom>
          <a:noFill/>
        </p:spPr>
        <p:txBody>
          <a:bodyPr wrap="square" rtlCol="0">
            <a:spAutoFit/>
          </a:bodyPr>
          <a:lstStyle/>
          <a:p>
            <a:pPr algn="ctr"/>
            <a:r>
              <a:rPr lang="nl-BE" b="1" dirty="0"/>
              <a:t>2016</a:t>
            </a:r>
          </a:p>
        </p:txBody>
      </p:sp>
      <p:sp>
        <p:nvSpPr>
          <p:cNvPr id="33" name="TextBox 32">
            <a:extLst>
              <a:ext uri="{FF2B5EF4-FFF2-40B4-BE49-F238E27FC236}">
                <a16:creationId xmlns:a16="http://schemas.microsoft.com/office/drawing/2014/main" xmlns="" id="{4DD4E5A1-D58E-CADA-421A-6E546ED241B5}"/>
              </a:ext>
            </a:extLst>
          </p:cNvPr>
          <p:cNvSpPr txBox="1"/>
          <p:nvPr/>
        </p:nvSpPr>
        <p:spPr>
          <a:xfrm>
            <a:off x="5459262" y="4289475"/>
            <a:ext cx="1272183" cy="369332"/>
          </a:xfrm>
          <a:prstGeom prst="rect">
            <a:avLst/>
          </a:prstGeom>
          <a:noFill/>
        </p:spPr>
        <p:txBody>
          <a:bodyPr wrap="square" rtlCol="0">
            <a:spAutoFit/>
          </a:bodyPr>
          <a:lstStyle/>
          <a:p>
            <a:pPr algn="ctr"/>
            <a:r>
              <a:rPr lang="nl-BE" b="1" dirty="0"/>
              <a:t>2019</a:t>
            </a:r>
          </a:p>
        </p:txBody>
      </p:sp>
      <p:sp>
        <p:nvSpPr>
          <p:cNvPr id="34" name="TextBox 33">
            <a:extLst>
              <a:ext uri="{FF2B5EF4-FFF2-40B4-BE49-F238E27FC236}">
                <a16:creationId xmlns:a16="http://schemas.microsoft.com/office/drawing/2014/main" xmlns="" id="{4F596F61-C5CD-1D77-27B7-5FDCDF3B170F}"/>
              </a:ext>
            </a:extLst>
          </p:cNvPr>
          <p:cNvSpPr txBox="1"/>
          <p:nvPr/>
        </p:nvSpPr>
        <p:spPr>
          <a:xfrm>
            <a:off x="7618975" y="4289013"/>
            <a:ext cx="1272183" cy="369332"/>
          </a:xfrm>
          <a:prstGeom prst="rect">
            <a:avLst/>
          </a:prstGeom>
          <a:noFill/>
        </p:spPr>
        <p:txBody>
          <a:bodyPr wrap="square" rtlCol="0">
            <a:spAutoFit/>
          </a:bodyPr>
          <a:lstStyle/>
          <a:p>
            <a:pPr algn="ctr"/>
            <a:r>
              <a:rPr lang="nl-BE" b="1" dirty="0"/>
              <a:t>2021</a:t>
            </a:r>
          </a:p>
        </p:txBody>
      </p:sp>
      <p:sp>
        <p:nvSpPr>
          <p:cNvPr id="35" name="TextBox 34">
            <a:extLst>
              <a:ext uri="{FF2B5EF4-FFF2-40B4-BE49-F238E27FC236}">
                <a16:creationId xmlns:a16="http://schemas.microsoft.com/office/drawing/2014/main" xmlns="" id="{520D8130-527E-3227-B210-9D4947D0EF7F}"/>
              </a:ext>
            </a:extLst>
          </p:cNvPr>
          <p:cNvSpPr txBox="1"/>
          <p:nvPr/>
        </p:nvSpPr>
        <p:spPr>
          <a:xfrm>
            <a:off x="3084169" y="4656031"/>
            <a:ext cx="1704231" cy="1384995"/>
          </a:xfrm>
          <a:prstGeom prst="rect">
            <a:avLst/>
          </a:prstGeom>
          <a:noFill/>
        </p:spPr>
        <p:txBody>
          <a:bodyPr wrap="square" rtlCol="0">
            <a:spAutoFit/>
          </a:bodyPr>
          <a:lstStyle/>
          <a:p>
            <a:pPr algn="ctr"/>
            <a:r>
              <a:rPr lang="nl-BE" sz="1400" dirty="0"/>
              <a:t>Bachelor’s thesis at the ALGC research </a:t>
            </a:r>
            <a:r>
              <a:rPr lang="nl-BE" sz="1400" dirty="0" err="1"/>
              <a:t>group</a:t>
            </a:r>
            <a:r>
              <a:rPr lang="nl-BE" sz="1400" dirty="0"/>
              <a:t/>
            </a:r>
            <a:br>
              <a:rPr lang="nl-BE" sz="1400" dirty="0"/>
            </a:br>
            <a:r>
              <a:rPr lang="nl-BE" sz="1400" dirty="0" err="1"/>
              <a:t>Use</a:t>
            </a:r>
            <a:r>
              <a:rPr lang="nl-BE" sz="1400" dirty="0"/>
              <a:t> of Tier-2 supercomputer ‘</a:t>
            </a:r>
            <a:r>
              <a:rPr lang="nl-BE" sz="1400" b="1" dirty="0"/>
              <a:t>Hydra</a:t>
            </a:r>
            <a:r>
              <a:rPr lang="nl-BE" sz="1400" dirty="0"/>
              <a:t>’</a:t>
            </a:r>
          </a:p>
        </p:txBody>
      </p:sp>
      <p:sp>
        <p:nvSpPr>
          <p:cNvPr id="36" name="TextBox 35">
            <a:extLst>
              <a:ext uri="{FF2B5EF4-FFF2-40B4-BE49-F238E27FC236}">
                <a16:creationId xmlns:a16="http://schemas.microsoft.com/office/drawing/2014/main" xmlns="" id="{EE09FBC5-068B-78D4-F106-274B58634425}"/>
              </a:ext>
            </a:extLst>
          </p:cNvPr>
          <p:cNvSpPr txBox="1"/>
          <p:nvPr/>
        </p:nvSpPr>
        <p:spPr>
          <a:xfrm>
            <a:off x="5243237" y="4656031"/>
            <a:ext cx="1704231" cy="2031325"/>
          </a:xfrm>
          <a:prstGeom prst="rect">
            <a:avLst/>
          </a:prstGeom>
          <a:noFill/>
        </p:spPr>
        <p:txBody>
          <a:bodyPr wrap="square" rtlCol="0">
            <a:spAutoFit/>
          </a:bodyPr>
          <a:lstStyle/>
          <a:p>
            <a:pPr algn="ctr"/>
            <a:r>
              <a:rPr lang="nl-BE" sz="1400" dirty="0"/>
              <a:t>Master’s thesis + start PhD thesis at the ALGC research </a:t>
            </a:r>
            <a:r>
              <a:rPr lang="nl-BE" sz="1400" dirty="0" err="1"/>
              <a:t>group</a:t>
            </a:r>
            <a:endParaRPr lang="nl-BE" sz="1400" dirty="0"/>
          </a:p>
          <a:p>
            <a:pPr algn="ctr"/>
            <a:r>
              <a:rPr lang="nl-BE" sz="1400" dirty="0" err="1"/>
              <a:t>Use</a:t>
            </a:r>
            <a:r>
              <a:rPr lang="nl-BE" sz="1400" dirty="0"/>
              <a:t> of Tier-2 supercomputer ‘</a:t>
            </a:r>
            <a:r>
              <a:rPr lang="nl-BE" sz="1400" b="1" dirty="0"/>
              <a:t>Hydra</a:t>
            </a:r>
            <a:r>
              <a:rPr lang="nl-BE" sz="1400" dirty="0"/>
              <a:t>’ </a:t>
            </a:r>
            <a:r>
              <a:rPr lang="nl-BE" sz="1400" dirty="0" err="1"/>
              <a:t>and</a:t>
            </a:r>
            <a:r>
              <a:rPr lang="nl-BE" sz="1400" dirty="0"/>
              <a:t> Tier-1 supercomputer ‘</a:t>
            </a:r>
            <a:r>
              <a:rPr lang="nl-BE" sz="1400" b="1" dirty="0" err="1"/>
              <a:t>Breniac</a:t>
            </a:r>
            <a:r>
              <a:rPr lang="nl-BE" sz="1400" dirty="0"/>
              <a:t>’</a:t>
            </a:r>
          </a:p>
        </p:txBody>
      </p:sp>
      <p:sp>
        <p:nvSpPr>
          <p:cNvPr id="37" name="TextBox 36">
            <a:extLst>
              <a:ext uri="{FF2B5EF4-FFF2-40B4-BE49-F238E27FC236}">
                <a16:creationId xmlns:a16="http://schemas.microsoft.com/office/drawing/2014/main" xmlns="" id="{C47689E1-3E44-59A3-6EBE-8F059A6502D6}"/>
              </a:ext>
            </a:extLst>
          </p:cNvPr>
          <p:cNvSpPr txBox="1"/>
          <p:nvPr/>
        </p:nvSpPr>
        <p:spPr>
          <a:xfrm>
            <a:off x="7402950" y="4650615"/>
            <a:ext cx="1704231" cy="738664"/>
          </a:xfrm>
          <a:prstGeom prst="rect">
            <a:avLst/>
          </a:prstGeom>
          <a:noFill/>
        </p:spPr>
        <p:txBody>
          <a:bodyPr wrap="square" rtlCol="0">
            <a:spAutoFit/>
          </a:bodyPr>
          <a:lstStyle/>
          <a:p>
            <a:pPr algn="ctr"/>
            <a:r>
              <a:rPr lang="nl-BE" sz="1400" dirty="0" err="1"/>
              <a:t>Use</a:t>
            </a:r>
            <a:r>
              <a:rPr lang="nl-BE" sz="1400" dirty="0"/>
              <a:t> of Tier-1 supercomputer ‘</a:t>
            </a:r>
            <a:r>
              <a:rPr lang="nl-BE" sz="1400" b="1" dirty="0"/>
              <a:t>Hortense</a:t>
            </a:r>
            <a:r>
              <a:rPr lang="nl-BE" sz="1400" dirty="0"/>
              <a:t>’</a:t>
            </a:r>
          </a:p>
        </p:txBody>
      </p:sp>
      <p:sp>
        <p:nvSpPr>
          <p:cNvPr id="31" name="Oval 30">
            <a:extLst>
              <a:ext uri="{FF2B5EF4-FFF2-40B4-BE49-F238E27FC236}">
                <a16:creationId xmlns:a16="http://schemas.microsoft.com/office/drawing/2014/main" xmlns="" id="{3D410F50-F40D-EBCB-60B5-3983726A8D83}"/>
              </a:ext>
            </a:extLst>
          </p:cNvPr>
          <p:cNvSpPr>
            <a:spLocks noChangeAspect="1"/>
          </p:cNvSpPr>
          <p:nvPr/>
        </p:nvSpPr>
        <p:spPr>
          <a:xfrm>
            <a:off x="4764539" y="1972901"/>
            <a:ext cx="2700000" cy="270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solidFill>
                  <a:schemeClr val="tx1"/>
                </a:solidFill>
              </a:rPr>
              <a:t>Study</a:t>
            </a:r>
            <a:r>
              <a:rPr lang="nl-BE" dirty="0">
                <a:solidFill>
                  <a:schemeClr val="tx1"/>
                </a:solidFill>
              </a:rPr>
              <a:t> redox </a:t>
            </a:r>
            <a:r>
              <a:rPr lang="nl-BE" dirty="0" err="1">
                <a:solidFill>
                  <a:schemeClr val="tx1"/>
                </a:solidFill>
              </a:rPr>
              <a:t>active</a:t>
            </a:r>
            <a:r>
              <a:rPr lang="nl-BE" dirty="0">
                <a:solidFill>
                  <a:schemeClr val="tx1"/>
                </a:solidFill>
              </a:rPr>
              <a:t> </a:t>
            </a:r>
            <a:r>
              <a:rPr lang="nl-BE" dirty="0" err="1">
                <a:solidFill>
                  <a:schemeClr val="tx1"/>
                </a:solidFill>
              </a:rPr>
              <a:t>radicals</a:t>
            </a: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a:p>
            <a:pPr algn="ctr"/>
            <a:endParaRPr lang="nl-BE" dirty="0">
              <a:solidFill>
                <a:schemeClr val="tx1"/>
              </a:solidFill>
            </a:endParaRPr>
          </a:p>
        </p:txBody>
      </p:sp>
      <p:pic>
        <p:nvPicPr>
          <p:cNvPr id="38" name="Picture 2">
            <a:extLst>
              <a:ext uri="{FF2B5EF4-FFF2-40B4-BE49-F238E27FC236}">
                <a16:creationId xmlns:a16="http://schemas.microsoft.com/office/drawing/2014/main" xmlns="" id="{A7AD289E-3E62-8C1E-074C-D07915850C1C}"/>
              </a:ext>
            </a:extLst>
          </p:cNvPr>
          <p:cNvPicPr>
            <a:picLocks noChangeAspect="1" noChangeArrowheads="1"/>
          </p:cNvPicPr>
          <p:nvPr/>
        </p:nvPicPr>
        <p:blipFill>
          <a:blip r:embed="rId7" cstate="print">
            <a:grayscl/>
            <a:extLst>
              <a:ext uri="{28A0092B-C50C-407E-A947-70E740481C1C}">
                <a14:useLocalDpi xmlns:a14="http://schemas.microsoft.com/office/drawing/2010/main" val="0"/>
              </a:ext>
            </a:extLst>
          </a:blip>
          <a:srcRect/>
          <a:stretch>
            <a:fillRect/>
          </a:stretch>
        </p:blipFill>
        <p:spPr bwMode="auto">
          <a:xfrm>
            <a:off x="5421714" y="3185808"/>
            <a:ext cx="1384995" cy="1384995"/>
          </a:xfrm>
          <a:prstGeom prst="rect">
            <a:avLst/>
          </a:prstGeom>
          <a:noFill/>
          <a:extLst>
            <a:ext uri="{909E8E84-426E-40DD-AFC4-6F175D3DCCD1}">
              <a14:hiddenFill xmlns:a14="http://schemas.microsoft.com/office/drawing/2010/main">
                <a:solidFill>
                  <a:srgbClr val="FFFFFF"/>
                </a:solidFill>
              </a14:hiddenFill>
            </a:ext>
          </a:extLst>
        </p:spPr>
      </p:pic>
      <p:pic>
        <p:nvPicPr>
          <p:cNvPr id="40" name="Afbeelding 126">
            <a:extLst>
              <a:ext uri="{FF2B5EF4-FFF2-40B4-BE49-F238E27FC236}">
                <a16:creationId xmlns:a16="http://schemas.microsoft.com/office/drawing/2014/main" xmlns="" id="{6FCD3D46-ADA3-A5EA-8251-02231F3D47F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8280" y="3408130"/>
            <a:ext cx="491593" cy="485235"/>
          </a:xfrm>
          <a:prstGeom prst="rect">
            <a:avLst/>
          </a:prstGeom>
          <a:noFill/>
          <a:ln>
            <a:noFill/>
          </a:ln>
        </p:spPr>
      </p:pic>
      <p:pic>
        <p:nvPicPr>
          <p:cNvPr id="41" name="Graphic 40" descr="Battery outline">
            <a:extLst>
              <a:ext uri="{FF2B5EF4-FFF2-40B4-BE49-F238E27FC236}">
                <a16:creationId xmlns:a16="http://schemas.microsoft.com/office/drawing/2014/main" xmlns="" id="{DCFDDFC4-3F4F-C5DF-1605-0C1A6410FB8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rot="16200000">
            <a:off x="5547185" y="3412901"/>
            <a:ext cx="476986" cy="476986"/>
          </a:xfrm>
          <a:prstGeom prst="rect">
            <a:avLst/>
          </a:prstGeom>
        </p:spPr>
      </p:pic>
    </p:spTree>
    <p:extLst>
      <p:ext uri="{BB962C8B-B14F-4D97-AF65-F5344CB8AC3E}">
        <p14:creationId xmlns:p14="http://schemas.microsoft.com/office/powerpoint/2010/main" val="305003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53" presetClass="entr" presetSubtype="16"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500" fill="hold"/>
                                        <p:tgtEl>
                                          <p:spTgt spid="41"/>
                                        </p:tgtEl>
                                        <p:attrNameLst>
                                          <p:attrName>ppt_w</p:attrName>
                                        </p:attrNameLst>
                                      </p:cBhvr>
                                      <p:tavLst>
                                        <p:tav tm="0">
                                          <p:val>
                                            <p:fltVal val="0"/>
                                          </p:val>
                                        </p:tav>
                                        <p:tav tm="100000">
                                          <p:val>
                                            <p:strVal val="#ppt_w"/>
                                          </p:val>
                                        </p:tav>
                                      </p:tavLst>
                                    </p:anim>
                                    <p:anim calcmode="lin" valueType="num">
                                      <p:cBhvr>
                                        <p:cTn id="13" dur="500" fill="hold"/>
                                        <p:tgtEl>
                                          <p:spTgt spid="41"/>
                                        </p:tgtEl>
                                        <p:attrNameLst>
                                          <p:attrName>ppt_h</p:attrName>
                                        </p:attrNameLst>
                                      </p:cBhvr>
                                      <p:tavLst>
                                        <p:tav tm="0">
                                          <p:val>
                                            <p:fltVal val="0"/>
                                          </p:val>
                                        </p:tav>
                                        <p:tav tm="100000">
                                          <p:val>
                                            <p:strVal val="#ppt_h"/>
                                          </p:val>
                                        </p:tav>
                                      </p:tavLst>
                                    </p:anim>
                                    <p:animEffect transition="in" filter="fade">
                                      <p:cBhvr>
                                        <p:cTn id="14" dur="500"/>
                                        <p:tgtEl>
                                          <p:spTgt spid="41"/>
                                        </p:tgtEl>
                                      </p:cBhvr>
                                    </p:animEffect>
                                  </p:childTnLst>
                                </p:cTn>
                              </p:par>
                              <p:par>
                                <p:cTn id="15" presetID="53" presetClass="entr" presetSubtype="16"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53" presetClass="entr" presetSubtype="16"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31"/>
                                        </p:tgtEl>
                                        <p:attrNameLst>
                                          <p:attrName>ppt_w</p:attrName>
                                        </p:attrNameLst>
                                      </p:cBhvr>
                                      <p:tavLst>
                                        <p:tav tm="0">
                                          <p:val>
                                            <p:strVal val="ppt_w"/>
                                          </p:val>
                                        </p:tav>
                                        <p:tav tm="100000">
                                          <p:val>
                                            <p:fltVal val="0"/>
                                          </p:val>
                                        </p:tav>
                                      </p:tavLst>
                                    </p:anim>
                                    <p:anim calcmode="lin" valueType="num">
                                      <p:cBhvr>
                                        <p:cTn id="29" dur="500"/>
                                        <p:tgtEl>
                                          <p:spTgt spid="31"/>
                                        </p:tgtEl>
                                        <p:attrNameLst>
                                          <p:attrName>ppt_h</p:attrName>
                                        </p:attrNameLst>
                                      </p:cBhvr>
                                      <p:tavLst>
                                        <p:tav tm="0">
                                          <p:val>
                                            <p:strVal val="ppt_h"/>
                                          </p:val>
                                        </p:tav>
                                        <p:tav tm="100000">
                                          <p:val>
                                            <p:fltVal val="0"/>
                                          </p:val>
                                        </p:tav>
                                      </p:tavLst>
                                    </p:anim>
                                    <p:animEffect transition="out" filter="fade">
                                      <p:cBhvr>
                                        <p:cTn id="30" dur="500"/>
                                        <p:tgtEl>
                                          <p:spTgt spid="31"/>
                                        </p:tgtEl>
                                      </p:cBhvr>
                                    </p:animEffect>
                                    <p:set>
                                      <p:cBhvr>
                                        <p:cTn id="31" dur="1" fill="hold">
                                          <p:stCondLst>
                                            <p:cond delay="499"/>
                                          </p:stCondLst>
                                        </p:cTn>
                                        <p:tgtEl>
                                          <p:spTgt spid="31"/>
                                        </p:tgtEl>
                                        <p:attrNameLst>
                                          <p:attrName>style.visibility</p:attrName>
                                        </p:attrNameLst>
                                      </p:cBhvr>
                                      <p:to>
                                        <p:strVal val="hidden"/>
                                      </p:to>
                                    </p:set>
                                  </p:childTnLst>
                                </p:cTn>
                              </p:par>
                              <p:par>
                                <p:cTn id="32" presetID="53" presetClass="exit" presetSubtype="32" fill="hold" nodeType="withEffect">
                                  <p:stCondLst>
                                    <p:cond delay="0"/>
                                  </p:stCondLst>
                                  <p:childTnLst>
                                    <p:anim calcmode="lin" valueType="num">
                                      <p:cBhvr>
                                        <p:cTn id="33" dur="500"/>
                                        <p:tgtEl>
                                          <p:spTgt spid="41"/>
                                        </p:tgtEl>
                                        <p:attrNameLst>
                                          <p:attrName>ppt_w</p:attrName>
                                        </p:attrNameLst>
                                      </p:cBhvr>
                                      <p:tavLst>
                                        <p:tav tm="0">
                                          <p:val>
                                            <p:strVal val="ppt_w"/>
                                          </p:val>
                                        </p:tav>
                                        <p:tav tm="100000">
                                          <p:val>
                                            <p:fltVal val="0"/>
                                          </p:val>
                                        </p:tav>
                                      </p:tavLst>
                                    </p:anim>
                                    <p:anim calcmode="lin" valueType="num">
                                      <p:cBhvr>
                                        <p:cTn id="34" dur="500"/>
                                        <p:tgtEl>
                                          <p:spTgt spid="41"/>
                                        </p:tgtEl>
                                        <p:attrNameLst>
                                          <p:attrName>ppt_h</p:attrName>
                                        </p:attrNameLst>
                                      </p:cBhvr>
                                      <p:tavLst>
                                        <p:tav tm="0">
                                          <p:val>
                                            <p:strVal val="ppt_h"/>
                                          </p:val>
                                        </p:tav>
                                        <p:tav tm="100000">
                                          <p:val>
                                            <p:fltVal val="0"/>
                                          </p:val>
                                        </p:tav>
                                      </p:tavLst>
                                    </p:anim>
                                    <p:animEffect transition="out" filter="fade">
                                      <p:cBhvr>
                                        <p:cTn id="35" dur="500"/>
                                        <p:tgtEl>
                                          <p:spTgt spid="41"/>
                                        </p:tgtEl>
                                      </p:cBhvr>
                                    </p:animEffect>
                                    <p:set>
                                      <p:cBhvr>
                                        <p:cTn id="36" dur="1" fill="hold">
                                          <p:stCondLst>
                                            <p:cond delay="499"/>
                                          </p:stCondLst>
                                        </p:cTn>
                                        <p:tgtEl>
                                          <p:spTgt spid="41"/>
                                        </p:tgtEl>
                                        <p:attrNameLst>
                                          <p:attrName>style.visibility</p:attrName>
                                        </p:attrNameLst>
                                      </p:cBhvr>
                                      <p:to>
                                        <p:strVal val="hidden"/>
                                      </p:to>
                                    </p:set>
                                  </p:childTnLst>
                                </p:cTn>
                              </p:par>
                              <p:par>
                                <p:cTn id="37" presetID="53" presetClass="exit" presetSubtype="32" fill="hold" nodeType="withEffect">
                                  <p:stCondLst>
                                    <p:cond delay="0"/>
                                  </p:stCondLst>
                                  <p:childTnLst>
                                    <p:anim calcmode="lin" valueType="num">
                                      <p:cBhvr>
                                        <p:cTn id="38" dur="500"/>
                                        <p:tgtEl>
                                          <p:spTgt spid="40"/>
                                        </p:tgtEl>
                                        <p:attrNameLst>
                                          <p:attrName>ppt_w</p:attrName>
                                        </p:attrNameLst>
                                      </p:cBhvr>
                                      <p:tavLst>
                                        <p:tav tm="0">
                                          <p:val>
                                            <p:strVal val="ppt_w"/>
                                          </p:val>
                                        </p:tav>
                                        <p:tav tm="100000">
                                          <p:val>
                                            <p:fltVal val="0"/>
                                          </p:val>
                                        </p:tav>
                                      </p:tavLst>
                                    </p:anim>
                                    <p:anim calcmode="lin" valueType="num">
                                      <p:cBhvr>
                                        <p:cTn id="39" dur="500"/>
                                        <p:tgtEl>
                                          <p:spTgt spid="40"/>
                                        </p:tgtEl>
                                        <p:attrNameLst>
                                          <p:attrName>ppt_h</p:attrName>
                                        </p:attrNameLst>
                                      </p:cBhvr>
                                      <p:tavLst>
                                        <p:tav tm="0">
                                          <p:val>
                                            <p:strVal val="ppt_h"/>
                                          </p:val>
                                        </p:tav>
                                        <p:tav tm="100000">
                                          <p:val>
                                            <p:fltVal val="0"/>
                                          </p:val>
                                        </p:tav>
                                      </p:tavLst>
                                    </p:anim>
                                    <p:animEffect transition="out" filter="fade">
                                      <p:cBhvr>
                                        <p:cTn id="40" dur="500"/>
                                        <p:tgtEl>
                                          <p:spTgt spid="40"/>
                                        </p:tgtEl>
                                      </p:cBhvr>
                                    </p:animEffect>
                                    <p:set>
                                      <p:cBhvr>
                                        <p:cTn id="41" dur="1" fill="hold">
                                          <p:stCondLst>
                                            <p:cond delay="499"/>
                                          </p:stCondLst>
                                        </p:cTn>
                                        <p:tgtEl>
                                          <p:spTgt spid="40"/>
                                        </p:tgtEl>
                                        <p:attrNameLst>
                                          <p:attrName>style.visibility</p:attrName>
                                        </p:attrNameLst>
                                      </p:cBhvr>
                                      <p:to>
                                        <p:strVal val="hidden"/>
                                      </p:to>
                                    </p:set>
                                  </p:childTnLst>
                                </p:cTn>
                              </p:par>
                              <p:par>
                                <p:cTn id="42" presetID="53" presetClass="exit" presetSubtype="32" fill="hold" nodeType="withEffect">
                                  <p:stCondLst>
                                    <p:cond delay="0"/>
                                  </p:stCondLst>
                                  <p:childTnLst>
                                    <p:anim calcmode="lin" valueType="num">
                                      <p:cBhvr>
                                        <p:cTn id="43" dur="500"/>
                                        <p:tgtEl>
                                          <p:spTgt spid="38"/>
                                        </p:tgtEl>
                                        <p:attrNameLst>
                                          <p:attrName>ppt_w</p:attrName>
                                        </p:attrNameLst>
                                      </p:cBhvr>
                                      <p:tavLst>
                                        <p:tav tm="0">
                                          <p:val>
                                            <p:strVal val="ppt_w"/>
                                          </p:val>
                                        </p:tav>
                                        <p:tav tm="100000">
                                          <p:val>
                                            <p:fltVal val="0"/>
                                          </p:val>
                                        </p:tav>
                                      </p:tavLst>
                                    </p:anim>
                                    <p:anim calcmode="lin" valueType="num">
                                      <p:cBhvr>
                                        <p:cTn id="44" dur="500"/>
                                        <p:tgtEl>
                                          <p:spTgt spid="38"/>
                                        </p:tgtEl>
                                        <p:attrNameLst>
                                          <p:attrName>ppt_h</p:attrName>
                                        </p:attrNameLst>
                                      </p:cBhvr>
                                      <p:tavLst>
                                        <p:tav tm="0">
                                          <p:val>
                                            <p:strVal val="ppt_h"/>
                                          </p:val>
                                        </p:tav>
                                        <p:tav tm="100000">
                                          <p:val>
                                            <p:fltVal val="0"/>
                                          </p:val>
                                        </p:tav>
                                      </p:tavLst>
                                    </p:anim>
                                    <p:animEffect transition="out" filter="fade">
                                      <p:cBhvr>
                                        <p:cTn id="45" dur="500"/>
                                        <p:tgtEl>
                                          <p:spTgt spid="38"/>
                                        </p:tgtEl>
                                      </p:cBhvr>
                                    </p:animEffect>
                                    <p:set>
                                      <p:cBhvr>
                                        <p:cTn id="46"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xmlns="" id="{8B4CCFEE-78C3-492E-93EB-649F7548F3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39FA48D-ED60-65B0-D945-1A5C6787435A}"/>
              </a:ext>
            </a:extLst>
          </p:cNvPr>
          <p:cNvSpPr>
            <a:spLocks noGrp="1"/>
          </p:cNvSpPr>
          <p:nvPr>
            <p:ph type="title"/>
          </p:nvPr>
        </p:nvSpPr>
        <p:spPr>
          <a:xfrm>
            <a:off x="838201" y="365125"/>
            <a:ext cx="6972299" cy="854075"/>
          </a:xfrm>
        </p:spPr>
        <p:txBody>
          <a:bodyPr>
            <a:normAutofit/>
          </a:bodyPr>
          <a:lstStyle/>
          <a:p>
            <a:r>
              <a:rPr lang="nl-BE" dirty="0"/>
              <a:t>PhD thesis - context</a:t>
            </a:r>
          </a:p>
        </p:txBody>
      </p:sp>
      <p:sp>
        <p:nvSpPr>
          <p:cNvPr id="25" name="TextBox 24">
            <a:extLst>
              <a:ext uri="{FF2B5EF4-FFF2-40B4-BE49-F238E27FC236}">
                <a16:creationId xmlns:a16="http://schemas.microsoft.com/office/drawing/2014/main" xmlns="" id="{923217E9-933E-3A04-1EF0-43394138934F}"/>
              </a:ext>
            </a:extLst>
          </p:cNvPr>
          <p:cNvSpPr txBox="1"/>
          <p:nvPr/>
        </p:nvSpPr>
        <p:spPr>
          <a:xfrm>
            <a:off x="3515565" y="1231255"/>
            <a:ext cx="5257798" cy="461665"/>
          </a:xfrm>
          <a:prstGeom prst="rect">
            <a:avLst/>
          </a:prstGeom>
          <a:noFill/>
          <a:ln>
            <a:noFill/>
          </a:ln>
        </p:spPr>
        <p:txBody>
          <a:bodyPr wrap="square" rtlCol="0">
            <a:spAutoFit/>
          </a:bodyPr>
          <a:lstStyle/>
          <a:p>
            <a:r>
              <a:rPr lang="nl-BE" sz="2400" b="1" dirty="0" err="1"/>
              <a:t>Environmental</a:t>
            </a:r>
            <a:r>
              <a:rPr lang="nl-BE" sz="2400" b="1" dirty="0"/>
              <a:t> concern on plastic waste</a:t>
            </a:r>
          </a:p>
        </p:txBody>
      </p:sp>
      <p:sp>
        <p:nvSpPr>
          <p:cNvPr id="26" name="TextBox 25">
            <a:extLst>
              <a:ext uri="{FF2B5EF4-FFF2-40B4-BE49-F238E27FC236}">
                <a16:creationId xmlns:a16="http://schemas.microsoft.com/office/drawing/2014/main" xmlns="" id="{8ADA6330-4B8F-B8E9-1994-5A1DE4EE27B1}"/>
              </a:ext>
            </a:extLst>
          </p:cNvPr>
          <p:cNvSpPr txBox="1"/>
          <p:nvPr/>
        </p:nvSpPr>
        <p:spPr>
          <a:xfrm>
            <a:off x="9823608" y="3247975"/>
            <a:ext cx="2353593" cy="461665"/>
          </a:xfrm>
          <a:prstGeom prst="rect">
            <a:avLst/>
          </a:prstGeom>
          <a:noFill/>
        </p:spPr>
        <p:txBody>
          <a:bodyPr wrap="none" rtlCol="0">
            <a:spAutoFit/>
          </a:bodyPr>
          <a:lstStyle/>
          <a:p>
            <a:pPr algn="ctr"/>
            <a:r>
              <a:rPr lang="nl-BE" sz="2400" dirty="0" err="1"/>
              <a:t>Circular</a:t>
            </a:r>
            <a:r>
              <a:rPr lang="nl-BE" sz="2400" dirty="0"/>
              <a:t> </a:t>
            </a:r>
            <a:r>
              <a:rPr lang="nl-BE" sz="2400" dirty="0" err="1"/>
              <a:t>economy</a:t>
            </a:r>
            <a:endParaRPr lang="nl-BE" sz="2400" dirty="0"/>
          </a:p>
        </p:txBody>
      </p:sp>
      <p:sp>
        <p:nvSpPr>
          <p:cNvPr id="39" name="TextBox 38">
            <a:extLst>
              <a:ext uri="{FF2B5EF4-FFF2-40B4-BE49-F238E27FC236}">
                <a16:creationId xmlns:a16="http://schemas.microsoft.com/office/drawing/2014/main" xmlns="" id="{164C2A15-1208-6DA7-A638-1D90A7F584D3}"/>
              </a:ext>
            </a:extLst>
          </p:cNvPr>
          <p:cNvSpPr txBox="1"/>
          <p:nvPr/>
        </p:nvSpPr>
        <p:spPr>
          <a:xfrm>
            <a:off x="4262273" y="4630618"/>
            <a:ext cx="3728720" cy="369332"/>
          </a:xfrm>
          <a:prstGeom prst="rect">
            <a:avLst/>
          </a:prstGeom>
          <a:noFill/>
        </p:spPr>
        <p:txBody>
          <a:bodyPr wrap="square">
            <a:spAutoFit/>
          </a:bodyPr>
          <a:lstStyle/>
          <a:p>
            <a:pPr algn="ctr"/>
            <a:r>
              <a:rPr lang="nl-BE" sz="1800" dirty="0"/>
              <a:t>Limit plastic waste </a:t>
            </a:r>
            <a:r>
              <a:rPr lang="nl-BE" sz="1800" dirty="0" err="1"/>
              <a:t>accumulation</a:t>
            </a:r>
            <a:endParaRPr lang="nl-BE" sz="1800" dirty="0"/>
          </a:p>
        </p:txBody>
      </p:sp>
      <p:sp>
        <p:nvSpPr>
          <p:cNvPr id="41" name="TextBox 40">
            <a:extLst>
              <a:ext uri="{FF2B5EF4-FFF2-40B4-BE49-F238E27FC236}">
                <a16:creationId xmlns:a16="http://schemas.microsoft.com/office/drawing/2014/main" xmlns="" id="{0C9B60EE-D061-ADCC-86ED-BFFA0AF064BA}"/>
              </a:ext>
            </a:extLst>
          </p:cNvPr>
          <p:cNvSpPr txBox="1"/>
          <p:nvPr/>
        </p:nvSpPr>
        <p:spPr>
          <a:xfrm>
            <a:off x="4012315" y="4995477"/>
            <a:ext cx="4228635" cy="380901"/>
          </a:xfrm>
          <a:prstGeom prst="rect">
            <a:avLst/>
          </a:prstGeom>
          <a:noFill/>
        </p:spPr>
        <p:txBody>
          <a:bodyPr wrap="square">
            <a:spAutoFit/>
          </a:bodyPr>
          <a:lstStyle/>
          <a:p>
            <a:pPr algn="ctr"/>
            <a:r>
              <a:rPr lang="nl-BE" sz="1800" dirty="0" err="1"/>
              <a:t>Reduce</a:t>
            </a:r>
            <a:r>
              <a:rPr lang="nl-BE" sz="1800" dirty="0"/>
              <a:t> </a:t>
            </a:r>
            <a:r>
              <a:rPr lang="nl-BE" sz="1800" dirty="0" err="1"/>
              <a:t>exploitation</a:t>
            </a:r>
            <a:r>
              <a:rPr lang="nl-BE" sz="1800" dirty="0"/>
              <a:t> of </a:t>
            </a:r>
            <a:r>
              <a:rPr lang="nl-BE" sz="1800" dirty="0" err="1"/>
              <a:t>fossil</a:t>
            </a:r>
            <a:r>
              <a:rPr lang="nl-BE" sz="1800" dirty="0"/>
              <a:t> resources</a:t>
            </a:r>
          </a:p>
        </p:txBody>
      </p:sp>
      <p:sp>
        <p:nvSpPr>
          <p:cNvPr id="43" name="TextBox 42">
            <a:extLst>
              <a:ext uri="{FF2B5EF4-FFF2-40B4-BE49-F238E27FC236}">
                <a16:creationId xmlns:a16="http://schemas.microsoft.com/office/drawing/2014/main" xmlns="" id="{AA0EEDF8-E978-08E5-6E1F-AFC573C4653C}"/>
              </a:ext>
            </a:extLst>
          </p:cNvPr>
          <p:cNvSpPr txBox="1"/>
          <p:nvPr/>
        </p:nvSpPr>
        <p:spPr>
          <a:xfrm>
            <a:off x="2621202" y="5378911"/>
            <a:ext cx="7010860" cy="461665"/>
          </a:xfrm>
          <a:prstGeom prst="rect">
            <a:avLst/>
          </a:prstGeom>
          <a:noFill/>
        </p:spPr>
        <p:txBody>
          <a:bodyPr wrap="square">
            <a:spAutoFit/>
          </a:bodyPr>
          <a:lstStyle/>
          <a:p>
            <a:pPr algn="ctr"/>
            <a:r>
              <a:rPr lang="nl-BE" sz="2400" b="1" dirty="0"/>
              <a:t>Development of adequate recycling </a:t>
            </a:r>
            <a:r>
              <a:rPr lang="nl-BE" sz="2400" b="1" dirty="0" err="1"/>
              <a:t>processes</a:t>
            </a:r>
            <a:endParaRPr lang="nl-BE" sz="2400" b="1" dirty="0"/>
          </a:p>
        </p:txBody>
      </p:sp>
      <p:pic>
        <p:nvPicPr>
          <p:cNvPr id="48" name="Picture 47">
            <a:extLst>
              <a:ext uri="{FF2B5EF4-FFF2-40B4-BE49-F238E27FC236}">
                <a16:creationId xmlns:a16="http://schemas.microsoft.com/office/drawing/2014/main" xmlns="" id="{CE675571-396D-AA6E-0E6E-6AE6D88718F8}"/>
              </a:ext>
            </a:extLst>
          </p:cNvPr>
          <p:cNvPicPr>
            <a:picLocks noChangeAspect="1"/>
          </p:cNvPicPr>
          <p:nvPr/>
        </p:nvPicPr>
        <p:blipFill>
          <a:blip r:embed="rId3"/>
          <a:stretch>
            <a:fillRect/>
          </a:stretch>
        </p:blipFill>
        <p:spPr>
          <a:xfrm>
            <a:off x="6123163" y="1692920"/>
            <a:ext cx="2714940" cy="1800000"/>
          </a:xfrm>
          <a:prstGeom prst="ellipse">
            <a:avLst/>
          </a:prstGeom>
          <a:ln>
            <a:noFill/>
          </a:ln>
          <a:effectLst>
            <a:softEdge rad="112500"/>
          </a:effectLst>
        </p:spPr>
      </p:pic>
      <p:pic>
        <p:nvPicPr>
          <p:cNvPr id="49" name="Picture 48">
            <a:extLst>
              <a:ext uri="{FF2B5EF4-FFF2-40B4-BE49-F238E27FC236}">
                <a16:creationId xmlns:a16="http://schemas.microsoft.com/office/drawing/2014/main" xmlns="" id="{E39AC2F0-D5BC-C3ED-66AF-98E1493B72B1}"/>
              </a:ext>
            </a:extLst>
          </p:cNvPr>
          <p:cNvPicPr>
            <a:picLocks noChangeAspect="1"/>
          </p:cNvPicPr>
          <p:nvPr/>
        </p:nvPicPr>
        <p:blipFill>
          <a:blip r:embed="rId4"/>
          <a:stretch>
            <a:fillRect/>
          </a:stretch>
        </p:blipFill>
        <p:spPr>
          <a:xfrm>
            <a:off x="3544872" y="1692920"/>
            <a:ext cx="2682564" cy="1800000"/>
          </a:xfrm>
          <a:prstGeom prst="ellipse">
            <a:avLst/>
          </a:prstGeom>
          <a:ln>
            <a:noFill/>
          </a:ln>
          <a:effectLst>
            <a:softEdge rad="112500"/>
          </a:effectLst>
        </p:spPr>
      </p:pic>
      <p:pic>
        <p:nvPicPr>
          <p:cNvPr id="51" name="Picture 50">
            <a:extLst>
              <a:ext uri="{FF2B5EF4-FFF2-40B4-BE49-F238E27FC236}">
                <a16:creationId xmlns:a16="http://schemas.microsoft.com/office/drawing/2014/main" xmlns="" id="{E076F1C8-73D4-D196-C707-E19149C66973}"/>
              </a:ext>
            </a:extLst>
          </p:cNvPr>
          <p:cNvPicPr>
            <a:picLocks noChangeAspect="1"/>
          </p:cNvPicPr>
          <p:nvPr/>
        </p:nvPicPr>
        <p:blipFill>
          <a:blip r:embed="rId5"/>
          <a:stretch>
            <a:fillRect/>
          </a:stretch>
        </p:blipFill>
        <p:spPr>
          <a:xfrm>
            <a:off x="4794464" y="2592920"/>
            <a:ext cx="2700000" cy="1800000"/>
          </a:xfrm>
          <a:prstGeom prst="ellipse">
            <a:avLst/>
          </a:prstGeom>
          <a:ln>
            <a:noFill/>
          </a:ln>
          <a:effectLst>
            <a:softEdge rad="112500"/>
          </a:effectLst>
        </p:spPr>
      </p:pic>
      <p:cxnSp>
        <p:nvCxnSpPr>
          <p:cNvPr id="53" name="Straight Arrow Connector 52">
            <a:extLst>
              <a:ext uri="{FF2B5EF4-FFF2-40B4-BE49-F238E27FC236}">
                <a16:creationId xmlns:a16="http://schemas.microsoft.com/office/drawing/2014/main" xmlns="" id="{24BD92C9-B468-2497-E0AF-1A4519A13099}"/>
              </a:ext>
            </a:extLst>
          </p:cNvPr>
          <p:cNvCxnSpPr>
            <a:cxnSpLocks/>
          </p:cNvCxnSpPr>
          <p:nvPr/>
        </p:nvCxnSpPr>
        <p:spPr>
          <a:xfrm rot="5400000" flipV="1">
            <a:off x="6128158" y="885233"/>
            <a:ext cx="0" cy="7200000"/>
          </a:xfrm>
          <a:prstGeom prst="straightConnector1">
            <a:avLst/>
          </a:prstGeom>
          <a:ln>
            <a:solidFill>
              <a:schemeClr val="tx1"/>
            </a:solidFill>
            <a:tailEnd type="triangle"/>
          </a:ln>
        </p:spPr>
        <p:style>
          <a:lnRef idx="3">
            <a:schemeClr val="accent2"/>
          </a:lnRef>
          <a:fillRef idx="0">
            <a:schemeClr val="accent2"/>
          </a:fillRef>
          <a:effectRef idx="2">
            <a:schemeClr val="accent2"/>
          </a:effectRef>
          <a:fontRef idx="minor">
            <a:schemeClr val="tx1"/>
          </a:fontRef>
        </p:style>
      </p:cxnSp>
      <p:pic>
        <p:nvPicPr>
          <p:cNvPr id="55" name="Picture 54">
            <a:extLst>
              <a:ext uri="{FF2B5EF4-FFF2-40B4-BE49-F238E27FC236}">
                <a16:creationId xmlns:a16="http://schemas.microsoft.com/office/drawing/2014/main" xmlns="" id="{2CA9DDDC-E535-0EEC-FB4C-C758D544C95D}"/>
              </a:ext>
            </a:extLst>
          </p:cNvPr>
          <p:cNvPicPr>
            <a:picLocks noChangeAspect="1"/>
          </p:cNvPicPr>
          <p:nvPr/>
        </p:nvPicPr>
        <p:blipFill>
          <a:blip r:embed="rId6"/>
          <a:stretch>
            <a:fillRect/>
          </a:stretch>
        </p:blipFill>
        <p:spPr>
          <a:xfrm>
            <a:off x="7274453" y="2578809"/>
            <a:ext cx="2400000" cy="1800000"/>
          </a:xfrm>
          <a:prstGeom prst="ellipse">
            <a:avLst/>
          </a:prstGeom>
          <a:ln>
            <a:noFill/>
          </a:ln>
          <a:effectLst>
            <a:softEdge rad="112500"/>
          </a:effectLst>
        </p:spPr>
      </p:pic>
      <p:pic>
        <p:nvPicPr>
          <p:cNvPr id="56" name="Picture 55">
            <a:extLst>
              <a:ext uri="{FF2B5EF4-FFF2-40B4-BE49-F238E27FC236}">
                <a16:creationId xmlns:a16="http://schemas.microsoft.com/office/drawing/2014/main" xmlns="" id="{927CC1F1-A20D-975E-83F6-AAB3D5D2E71C}"/>
              </a:ext>
            </a:extLst>
          </p:cNvPr>
          <p:cNvPicPr>
            <a:picLocks noChangeAspect="1"/>
          </p:cNvPicPr>
          <p:nvPr/>
        </p:nvPicPr>
        <p:blipFill>
          <a:blip r:embed="rId7"/>
          <a:stretch>
            <a:fillRect/>
          </a:stretch>
        </p:blipFill>
        <p:spPr>
          <a:xfrm>
            <a:off x="2574921" y="2578809"/>
            <a:ext cx="2400000" cy="1800000"/>
          </a:xfrm>
          <a:prstGeom prst="ellipse">
            <a:avLst/>
          </a:prstGeom>
          <a:ln>
            <a:noFill/>
          </a:ln>
          <a:effectLst>
            <a:softEdge rad="112500"/>
          </a:effectLst>
        </p:spPr>
      </p:pic>
      <p:pic>
        <p:nvPicPr>
          <p:cNvPr id="4" name="Graphic 3" descr="Sustainability outline">
            <a:extLst>
              <a:ext uri="{FF2B5EF4-FFF2-40B4-BE49-F238E27FC236}">
                <a16:creationId xmlns:a16="http://schemas.microsoft.com/office/drawing/2014/main" xmlns="" id="{2D8077C6-7F87-B396-D0B5-F8C98653C8E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278230" y="3765233"/>
            <a:ext cx="1440000" cy="1440000"/>
          </a:xfrm>
          <a:prstGeom prst="rect">
            <a:avLst/>
          </a:prstGeom>
        </p:spPr>
      </p:pic>
      <p:pic>
        <p:nvPicPr>
          <p:cNvPr id="6" name="Graphic 5" descr="Garbage outline">
            <a:extLst>
              <a:ext uri="{FF2B5EF4-FFF2-40B4-BE49-F238E27FC236}">
                <a16:creationId xmlns:a16="http://schemas.microsoft.com/office/drawing/2014/main" xmlns="" id="{5547CFF5-EDB1-CA36-68A0-B57DAB99CA9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89603" y="3765233"/>
            <a:ext cx="1440000" cy="1440000"/>
          </a:xfrm>
          <a:prstGeom prst="rect">
            <a:avLst/>
          </a:prstGeom>
        </p:spPr>
      </p:pic>
      <p:sp>
        <p:nvSpPr>
          <p:cNvPr id="7" name="TextBox 6">
            <a:extLst>
              <a:ext uri="{FF2B5EF4-FFF2-40B4-BE49-F238E27FC236}">
                <a16:creationId xmlns:a16="http://schemas.microsoft.com/office/drawing/2014/main" xmlns="" id="{AC49E245-DE23-9887-A203-9912BD7EF4F4}"/>
              </a:ext>
            </a:extLst>
          </p:cNvPr>
          <p:cNvSpPr txBox="1"/>
          <p:nvPr/>
        </p:nvSpPr>
        <p:spPr>
          <a:xfrm>
            <a:off x="99303" y="3247976"/>
            <a:ext cx="2420599" cy="461665"/>
          </a:xfrm>
          <a:prstGeom prst="rect">
            <a:avLst/>
          </a:prstGeom>
          <a:noFill/>
        </p:spPr>
        <p:txBody>
          <a:bodyPr wrap="none" rtlCol="0">
            <a:spAutoFit/>
          </a:bodyPr>
          <a:lstStyle/>
          <a:p>
            <a:pPr algn="ctr"/>
            <a:r>
              <a:rPr lang="nl-BE" sz="2400" dirty="0"/>
              <a:t>Single </a:t>
            </a:r>
            <a:r>
              <a:rPr lang="nl-BE" sz="2400" dirty="0" err="1"/>
              <a:t>use</a:t>
            </a:r>
            <a:r>
              <a:rPr lang="nl-BE" sz="2400" dirty="0"/>
              <a:t> plastics</a:t>
            </a:r>
          </a:p>
        </p:txBody>
      </p:sp>
      <p:sp>
        <p:nvSpPr>
          <p:cNvPr id="23" name="TextBox 22">
            <a:extLst>
              <a:ext uri="{FF2B5EF4-FFF2-40B4-BE49-F238E27FC236}">
                <a16:creationId xmlns:a16="http://schemas.microsoft.com/office/drawing/2014/main" xmlns="" id="{DF599BCE-C5A0-B23C-1180-7F3D8A1E6918}"/>
              </a:ext>
            </a:extLst>
          </p:cNvPr>
          <p:cNvSpPr txBox="1"/>
          <p:nvPr/>
        </p:nvSpPr>
        <p:spPr>
          <a:xfrm>
            <a:off x="3972806" y="6102748"/>
            <a:ext cx="2004230" cy="369332"/>
          </a:xfrm>
          <a:prstGeom prst="rect">
            <a:avLst/>
          </a:prstGeom>
          <a:noFill/>
        </p:spPr>
        <p:txBody>
          <a:bodyPr wrap="square">
            <a:spAutoFit/>
          </a:bodyPr>
          <a:lstStyle/>
          <a:p>
            <a:pPr algn="ctr"/>
            <a:r>
              <a:rPr lang="nl-BE" dirty="0"/>
              <a:t>Down-</a:t>
            </a:r>
            <a:r>
              <a:rPr lang="nl-BE" dirty="0" err="1"/>
              <a:t>cycling</a:t>
            </a:r>
            <a:endParaRPr lang="nl-BE" sz="1800" dirty="0"/>
          </a:p>
        </p:txBody>
      </p:sp>
      <p:sp>
        <p:nvSpPr>
          <p:cNvPr id="24" name="TextBox 23">
            <a:extLst>
              <a:ext uri="{FF2B5EF4-FFF2-40B4-BE49-F238E27FC236}">
                <a16:creationId xmlns:a16="http://schemas.microsoft.com/office/drawing/2014/main" xmlns="" id="{1E48D87D-B23E-0DBA-2CF4-396FBCBA7B5F}"/>
              </a:ext>
            </a:extLst>
          </p:cNvPr>
          <p:cNvSpPr txBox="1"/>
          <p:nvPr/>
        </p:nvSpPr>
        <p:spPr>
          <a:xfrm>
            <a:off x="6214966" y="6123543"/>
            <a:ext cx="2004230" cy="369332"/>
          </a:xfrm>
          <a:prstGeom prst="rect">
            <a:avLst/>
          </a:prstGeom>
          <a:noFill/>
        </p:spPr>
        <p:txBody>
          <a:bodyPr wrap="square">
            <a:spAutoFit/>
          </a:bodyPr>
          <a:lstStyle/>
          <a:p>
            <a:pPr algn="ctr"/>
            <a:r>
              <a:rPr lang="nl-BE" sz="1800" dirty="0" err="1"/>
              <a:t>Hazardous</a:t>
            </a:r>
            <a:r>
              <a:rPr lang="nl-BE" sz="1800" dirty="0"/>
              <a:t> solvents</a:t>
            </a:r>
          </a:p>
        </p:txBody>
      </p:sp>
      <p:pic>
        <p:nvPicPr>
          <p:cNvPr id="9" name="Graphic 8" descr="No sign outline">
            <a:extLst>
              <a:ext uri="{FF2B5EF4-FFF2-40B4-BE49-F238E27FC236}">
                <a16:creationId xmlns:a16="http://schemas.microsoft.com/office/drawing/2014/main" xmlns="" id="{026B0C7F-85CE-6D0E-A6FC-0CDD0915940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4517721" y="5819853"/>
            <a:ext cx="914400" cy="914400"/>
          </a:xfrm>
          <a:prstGeom prst="rect">
            <a:avLst/>
          </a:prstGeom>
        </p:spPr>
      </p:pic>
      <p:pic>
        <p:nvPicPr>
          <p:cNvPr id="27" name="Graphic 26" descr="No sign outline">
            <a:extLst>
              <a:ext uri="{FF2B5EF4-FFF2-40B4-BE49-F238E27FC236}">
                <a16:creationId xmlns:a16="http://schemas.microsoft.com/office/drawing/2014/main" xmlns="" id="{F46FFD30-BFC3-6492-D9A4-85D4AE5F70F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6759881" y="5840576"/>
            <a:ext cx="914400" cy="914400"/>
          </a:xfrm>
          <a:prstGeom prst="rect">
            <a:avLst/>
          </a:prstGeom>
        </p:spPr>
      </p:pic>
    </p:spTree>
    <p:extLst>
      <p:ext uri="{BB962C8B-B14F-4D97-AF65-F5344CB8AC3E}">
        <p14:creationId xmlns:p14="http://schemas.microsoft.com/office/powerpoint/2010/main" val="21380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C2C6A3-6E51-4129-B934-D460D3EBC705}"/>
              </a:ext>
            </a:extLst>
          </p:cNvPr>
          <p:cNvSpPr>
            <a:spLocks noGrp="1"/>
          </p:cNvSpPr>
          <p:nvPr>
            <p:ph type="title"/>
          </p:nvPr>
        </p:nvSpPr>
        <p:spPr/>
        <p:txBody>
          <a:bodyPr/>
          <a:lstStyle/>
          <a:p>
            <a:r>
              <a:rPr lang="nl-BE" dirty="0"/>
              <a:t>PhD thesis - </a:t>
            </a:r>
            <a:r>
              <a:rPr lang="nl-BE" dirty="0" err="1"/>
              <a:t>workplan</a:t>
            </a:r>
            <a:endParaRPr lang="nl-BE" dirty="0"/>
          </a:p>
        </p:txBody>
      </p:sp>
      <p:pic>
        <p:nvPicPr>
          <p:cNvPr id="1026" name="Picture 2">
            <a:extLst>
              <a:ext uri="{FF2B5EF4-FFF2-40B4-BE49-F238E27FC236}">
                <a16:creationId xmlns:a16="http://schemas.microsoft.com/office/drawing/2014/main" xmlns="" id="{C7D5C6CD-0FF3-88E0-BD77-94346F9360B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005262" y="2117558"/>
            <a:ext cx="5284662" cy="52846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7C493A9-29E7-63AA-395E-0404BEC455D5}"/>
              </a:ext>
            </a:extLst>
          </p:cNvPr>
          <p:cNvSpPr txBox="1"/>
          <p:nvPr/>
        </p:nvSpPr>
        <p:spPr>
          <a:xfrm>
            <a:off x="453803" y="4456486"/>
            <a:ext cx="1918421" cy="1200329"/>
          </a:xfrm>
          <a:prstGeom prst="rect">
            <a:avLst/>
          </a:prstGeom>
          <a:noFill/>
        </p:spPr>
        <p:txBody>
          <a:bodyPr wrap="square" rtlCol="0">
            <a:spAutoFit/>
          </a:bodyPr>
          <a:lstStyle/>
          <a:p>
            <a:r>
              <a:rPr lang="nl-BE" dirty="0" err="1"/>
              <a:t>Assess</a:t>
            </a:r>
            <a:r>
              <a:rPr lang="nl-BE" dirty="0"/>
              <a:t> </a:t>
            </a:r>
            <a:r>
              <a:rPr lang="nl-BE" dirty="0" err="1"/>
              <a:t>validity</a:t>
            </a:r>
            <a:r>
              <a:rPr lang="nl-BE" dirty="0"/>
              <a:t> of NCI </a:t>
            </a:r>
            <a:r>
              <a:rPr lang="nl-BE" dirty="0" err="1"/>
              <a:t>quantification</a:t>
            </a:r>
            <a:r>
              <a:rPr lang="nl-BE" dirty="0"/>
              <a:t> on benchmark system </a:t>
            </a:r>
          </a:p>
        </p:txBody>
      </p:sp>
      <p:sp>
        <p:nvSpPr>
          <p:cNvPr id="11" name="TextBox 10">
            <a:extLst>
              <a:ext uri="{FF2B5EF4-FFF2-40B4-BE49-F238E27FC236}">
                <a16:creationId xmlns:a16="http://schemas.microsoft.com/office/drawing/2014/main" xmlns="" id="{BADF9609-B2A6-C6D7-4359-21DA52296ED9}"/>
              </a:ext>
            </a:extLst>
          </p:cNvPr>
          <p:cNvSpPr txBox="1"/>
          <p:nvPr/>
        </p:nvSpPr>
        <p:spPr>
          <a:xfrm>
            <a:off x="6966467" y="3533156"/>
            <a:ext cx="1943098" cy="923330"/>
          </a:xfrm>
          <a:prstGeom prst="rect">
            <a:avLst/>
          </a:prstGeom>
          <a:noFill/>
        </p:spPr>
        <p:txBody>
          <a:bodyPr wrap="square" rtlCol="0">
            <a:spAutoFit/>
          </a:bodyPr>
          <a:lstStyle/>
          <a:p>
            <a:pPr algn="ctr"/>
            <a:r>
              <a:rPr lang="nl-BE" dirty="0" err="1"/>
              <a:t>Define</a:t>
            </a:r>
            <a:r>
              <a:rPr lang="nl-BE" dirty="0"/>
              <a:t> </a:t>
            </a:r>
            <a:r>
              <a:rPr lang="nl-BE" dirty="0" err="1"/>
              <a:t>novel</a:t>
            </a:r>
            <a:r>
              <a:rPr lang="nl-BE" dirty="0"/>
              <a:t>, </a:t>
            </a:r>
            <a:r>
              <a:rPr lang="nl-BE" dirty="0" err="1"/>
              <a:t>insightful</a:t>
            </a:r>
            <a:r>
              <a:rPr lang="nl-BE" dirty="0"/>
              <a:t> </a:t>
            </a:r>
            <a:r>
              <a:rPr lang="nl-BE" dirty="0" err="1"/>
              <a:t>solubility</a:t>
            </a:r>
            <a:r>
              <a:rPr lang="nl-BE" dirty="0"/>
              <a:t> </a:t>
            </a:r>
            <a:r>
              <a:rPr lang="nl-BE" dirty="0" err="1"/>
              <a:t>descriptors</a:t>
            </a:r>
            <a:endParaRPr lang="nl-BE" dirty="0"/>
          </a:p>
        </p:txBody>
      </p:sp>
      <p:sp>
        <p:nvSpPr>
          <p:cNvPr id="12" name="TextBox 11">
            <a:extLst>
              <a:ext uri="{FF2B5EF4-FFF2-40B4-BE49-F238E27FC236}">
                <a16:creationId xmlns:a16="http://schemas.microsoft.com/office/drawing/2014/main" xmlns="" id="{1A61C4D4-12C4-7DBB-E655-78D4F4057884}"/>
              </a:ext>
            </a:extLst>
          </p:cNvPr>
          <p:cNvSpPr txBox="1"/>
          <p:nvPr/>
        </p:nvSpPr>
        <p:spPr>
          <a:xfrm>
            <a:off x="2372224" y="2295028"/>
            <a:ext cx="1943098" cy="923330"/>
          </a:xfrm>
          <a:prstGeom prst="rect">
            <a:avLst/>
          </a:prstGeom>
          <a:noFill/>
        </p:spPr>
        <p:txBody>
          <a:bodyPr wrap="square" rtlCol="0">
            <a:spAutoFit/>
          </a:bodyPr>
          <a:lstStyle/>
          <a:p>
            <a:r>
              <a:rPr lang="nl-BE" dirty="0" err="1"/>
              <a:t>Explore</a:t>
            </a:r>
            <a:r>
              <a:rPr lang="nl-BE" dirty="0"/>
              <a:t> </a:t>
            </a:r>
            <a:r>
              <a:rPr lang="nl-BE" dirty="0" err="1"/>
              <a:t>unknown</a:t>
            </a:r>
            <a:r>
              <a:rPr lang="nl-BE" dirty="0"/>
              <a:t> </a:t>
            </a:r>
            <a:r>
              <a:rPr lang="nl-BE" dirty="0" err="1"/>
              <a:t>polymer</a:t>
            </a:r>
            <a:r>
              <a:rPr lang="nl-BE" dirty="0"/>
              <a:t>/solvent </a:t>
            </a:r>
            <a:r>
              <a:rPr lang="nl-BE" dirty="0" err="1"/>
              <a:t>combinations</a:t>
            </a:r>
            <a:r>
              <a:rPr lang="nl-BE" dirty="0"/>
              <a:t> </a:t>
            </a:r>
          </a:p>
        </p:txBody>
      </p:sp>
      <p:cxnSp>
        <p:nvCxnSpPr>
          <p:cNvPr id="13" name="Connector: Curved 12">
            <a:extLst>
              <a:ext uri="{FF2B5EF4-FFF2-40B4-BE49-F238E27FC236}">
                <a16:creationId xmlns:a16="http://schemas.microsoft.com/office/drawing/2014/main" xmlns="" id="{1568EA7E-DFE7-3967-25C2-40071534FA61}"/>
              </a:ext>
            </a:extLst>
          </p:cNvPr>
          <p:cNvCxnSpPr>
            <a:cxnSpLocks/>
          </p:cNvCxnSpPr>
          <p:nvPr/>
        </p:nvCxnSpPr>
        <p:spPr>
          <a:xfrm flipV="1">
            <a:off x="6096000" y="5135758"/>
            <a:ext cx="2745383" cy="1587190"/>
          </a:xfrm>
          <a:prstGeom prst="curvedConnector3">
            <a:avLst>
              <a:gd name="adj1" fmla="val 50000"/>
            </a:avLst>
          </a:prstGeom>
          <a:ln w="250825">
            <a:solidFill>
              <a:srgbClr val="1D202B"/>
            </a:solidFill>
            <a:tailEnd type="triangle"/>
          </a:ln>
        </p:spPr>
        <p:style>
          <a:lnRef idx="3">
            <a:schemeClr val="dk1"/>
          </a:lnRef>
          <a:fillRef idx="0">
            <a:schemeClr val="dk1"/>
          </a:fillRef>
          <a:effectRef idx="2">
            <a:schemeClr val="dk1"/>
          </a:effectRef>
          <a:fontRef idx="minor">
            <a:schemeClr val="tx1"/>
          </a:fontRef>
        </p:style>
      </p:cxnSp>
      <p:sp>
        <p:nvSpPr>
          <p:cNvPr id="15" name="TextBox 14">
            <a:extLst>
              <a:ext uri="{FF2B5EF4-FFF2-40B4-BE49-F238E27FC236}">
                <a16:creationId xmlns:a16="http://schemas.microsoft.com/office/drawing/2014/main" xmlns="" id="{0CC9EAA2-F432-E098-1447-FC7D0A567096}"/>
              </a:ext>
            </a:extLst>
          </p:cNvPr>
          <p:cNvSpPr txBox="1"/>
          <p:nvPr/>
        </p:nvSpPr>
        <p:spPr>
          <a:xfrm>
            <a:off x="8841383" y="4819017"/>
            <a:ext cx="2422358" cy="646331"/>
          </a:xfrm>
          <a:prstGeom prst="rect">
            <a:avLst/>
          </a:prstGeom>
          <a:noFill/>
        </p:spPr>
        <p:txBody>
          <a:bodyPr wrap="square" rtlCol="0">
            <a:spAutoFit/>
          </a:bodyPr>
          <a:lstStyle/>
          <a:p>
            <a:r>
              <a:rPr lang="nl-BE" dirty="0"/>
              <a:t>Multiple chain </a:t>
            </a:r>
            <a:r>
              <a:rPr lang="nl-BE" dirty="0" err="1"/>
              <a:t>simulations</a:t>
            </a:r>
            <a:endParaRPr lang="nl-BE" dirty="0"/>
          </a:p>
        </p:txBody>
      </p:sp>
      <p:sp>
        <p:nvSpPr>
          <p:cNvPr id="3" name="TextBox 2">
            <a:extLst>
              <a:ext uri="{FF2B5EF4-FFF2-40B4-BE49-F238E27FC236}">
                <a16:creationId xmlns:a16="http://schemas.microsoft.com/office/drawing/2014/main" xmlns="" id="{2EC80CC6-39F3-0F41-8BE7-2EFB43161025}"/>
              </a:ext>
            </a:extLst>
          </p:cNvPr>
          <p:cNvSpPr txBox="1"/>
          <p:nvPr/>
        </p:nvSpPr>
        <p:spPr>
          <a:xfrm>
            <a:off x="5123827" y="1620648"/>
            <a:ext cx="6108440" cy="1569660"/>
          </a:xfrm>
          <a:prstGeom prst="rect">
            <a:avLst/>
          </a:prstGeom>
          <a:solidFill>
            <a:schemeClr val="bg2">
              <a:lumMod val="50000"/>
            </a:schemeClr>
          </a:solidFill>
        </p:spPr>
        <p:txBody>
          <a:bodyPr wrap="square" rtlCol="0">
            <a:spAutoFit/>
          </a:bodyPr>
          <a:lstStyle/>
          <a:p>
            <a:r>
              <a:rPr lang="nl-BE" sz="2400" b="1" dirty="0" err="1">
                <a:solidFill>
                  <a:schemeClr val="bg1"/>
                </a:solidFill>
              </a:rPr>
              <a:t>Computational</a:t>
            </a:r>
            <a:r>
              <a:rPr lang="nl-BE" sz="2400" b="1" dirty="0">
                <a:solidFill>
                  <a:schemeClr val="bg1"/>
                </a:solidFill>
              </a:rPr>
              <a:t> protocol </a:t>
            </a:r>
            <a:r>
              <a:rPr lang="nl-BE" sz="2400" b="1" dirty="0" err="1">
                <a:solidFill>
                  <a:schemeClr val="bg1"/>
                </a:solidFill>
              </a:rPr>
              <a:t>for</a:t>
            </a:r>
            <a:r>
              <a:rPr lang="nl-BE" sz="2400" b="1" dirty="0">
                <a:solidFill>
                  <a:schemeClr val="bg1"/>
                </a:solidFill>
              </a:rPr>
              <a:t> </a:t>
            </a:r>
            <a:r>
              <a:rPr lang="nl-BE" sz="2400" b="1" dirty="0" err="1">
                <a:solidFill>
                  <a:schemeClr val="bg1"/>
                </a:solidFill>
              </a:rPr>
              <a:t>predicting</a:t>
            </a:r>
            <a:r>
              <a:rPr lang="nl-BE" sz="2400" b="1" dirty="0">
                <a:solidFill>
                  <a:schemeClr val="bg1"/>
                </a:solidFill>
              </a:rPr>
              <a:t> </a:t>
            </a:r>
            <a:r>
              <a:rPr lang="nl-BE" sz="2400" b="1" dirty="0" err="1">
                <a:solidFill>
                  <a:schemeClr val="bg1"/>
                </a:solidFill>
              </a:rPr>
              <a:t>suitable</a:t>
            </a:r>
            <a:r>
              <a:rPr lang="nl-BE" sz="2400" b="1" dirty="0">
                <a:solidFill>
                  <a:schemeClr val="bg1"/>
                </a:solidFill>
              </a:rPr>
              <a:t> (anti)solvents </a:t>
            </a:r>
            <a:r>
              <a:rPr lang="nl-BE" sz="2400" b="1" dirty="0" err="1">
                <a:solidFill>
                  <a:schemeClr val="bg1"/>
                </a:solidFill>
              </a:rPr>
              <a:t>for</a:t>
            </a:r>
            <a:r>
              <a:rPr lang="nl-BE" sz="2400" b="1" dirty="0">
                <a:solidFill>
                  <a:schemeClr val="bg1"/>
                </a:solidFill>
              </a:rPr>
              <a:t> </a:t>
            </a:r>
            <a:r>
              <a:rPr lang="nl-BE" sz="2400" b="1" dirty="0" err="1">
                <a:solidFill>
                  <a:schemeClr val="bg1"/>
                </a:solidFill>
              </a:rPr>
              <a:t>polymers</a:t>
            </a:r>
            <a:r>
              <a:rPr lang="nl-BE" sz="2400" b="1" dirty="0">
                <a:solidFill>
                  <a:schemeClr val="bg1"/>
                </a:solidFill>
              </a:rPr>
              <a:t> </a:t>
            </a:r>
            <a:r>
              <a:rPr lang="nl-BE" sz="2400" b="1" dirty="0" err="1">
                <a:solidFill>
                  <a:schemeClr val="bg1"/>
                </a:solidFill>
              </a:rPr>
              <a:t>with</a:t>
            </a:r>
            <a:r>
              <a:rPr lang="nl-BE" sz="2400" b="1" dirty="0">
                <a:solidFill>
                  <a:schemeClr val="bg1"/>
                </a:solidFill>
              </a:rPr>
              <a:t> </a:t>
            </a:r>
            <a:r>
              <a:rPr lang="nl-BE" sz="2400" b="1" dirty="0" err="1">
                <a:solidFill>
                  <a:schemeClr val="bg1"/>
                </a:solidFill>
              </a:rPr>
              <a:t>fundamental</a:t>
            </a:r>
            <a:r>
              <a:rPr lang="nl-BE" sz="2400" b="1" dirty="0">
                <a:solidFill>
                  <a:schemeClr val="bg1"/>
                </a:solidFill>
              </a:rPr>
              <a:t> </a:t>
            </a:r>
            <a:r>
              <a:rPr lang="nl-BE" sz="2400" b="1" dirty="0" err="1">
                <a:solidFill>
                  <a:schemeClr val="bg1"/>
                </a:solidFill>
              </a:rPr>
              <a:t>understanding</a:t>
            </a:r>
            <a:r>
              <a:rPr lang="nl-BE" sz="2400" b="1" dirty="0">
                <a:solidFill>
                  <a:schemeClr val="bg1"/>
                </a:solidFill>
              </a:rPr>
              <a:t> of </a:t>
            </a:r>
            <a:r>
              <a:rPr lang="nl-BE" sz="2400" b="1" dirty="0" err="1">
                <a:solidFill>
                  <a:schemeClr val="bg1"/>
                </a:solidFill>
              </a:rPr>
              <a:t>governing</a:t>
            </a:r>
            <a:r>
              <a:rPr lang="nl-BE" sz="2400" b="1" dirty="0">
                <a:solidFill>
                  <a:schemeClr val="bg1"/>
                </a:solidFill>
              </a:rPr>
              <a:t> </a:t>
            </a:r>
            <a:r>
              <a:rPr lang="nl-BE" sz="2400" b="1" dirty="0" err="1">
                <a:solidFill>
                  <a:schemeClr val="bg1"/>
                </a:solidFill>
              </a:rPr>
              <a:t>solvation</a:t>
            </a:r>
            <a:r>
              <a:rPr lang="nl-BE" sz="2400" b="1" dirty="0">
                <a:solidFill>
                  <a:schemeClr val="bg1"/>
                </a:solidFill>
              </a:rPr>
              <a:t> </a:t>
            </a:r>
            <a:r>
              <a:rPr lang="nl-BE" sz="2400" b="1" dirty="0" err="1">
                <a:solidFill>
                  <a:schemeClr val="bg1"/>
                </a:solidFill>
              </a:rPr>
              <a:t>interactions</a:t>
            </a:r>
            <a:endParaRPr lang="nl-BE" sz="2400" b="1" dirty="0">
              <a:solidFill>
                <a:schemeClr val="bg1"/>
              </a:solidFill>
            </a:endParaRPr>
          </a:p>
        </p:txBody>
      </p:sp>
    </p:spTree>
    <p:extLst>
      <p:ext uri="{BB962C8B-B14F-4D97-AF65-F5344CB8AC3E}">
        <p14:creationId xmlns:p14="http://schemas.microsoft.com/office/powerpoint/2010/main" val="294916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1AFFF9-B2A6-078C-F7D9-557F78753887}"/>
              </a:ext>
            </a:extLst>
          </p:cNvPr>
          <p:cNvSpPr>
            <a:spLocks noGrp="1"/>
          </p:cNvSpPr>
          <p:nvPr>
            <p:ph type="title"/>
          </p:nvPr>
        </p:nvSpPr>
        <p:spPr/>
        <p:txBody>
          <a:bodyPr/>
          <a:lstStyle/>
          <a:p>
            <a:r>
              <a:rPr lang="nl-BE" dirty="0"/>
              <a:t>        NCI </a:t>
            </a:r>
            <a:r>
              <a:rPr lang="nl-BE" dirty="0" err="1"/>
              <a:t>quantification</a:t>
            </a:r>
            <a:r>
              <a:rPr lang="nl-BE" dirty="0"/>
              <a:t> assessment</a:t>
            </a:r>
          </a:p>
        </p:txBody>
      </p:sp>
      <p:pic>
        <p:nvPicPr>
          <p:cNvPr id="5" name="Picture 4">
            <a:extLst>
              <a:ext uri="{FF2B5EF4-FFF2-40B4-BE49-F238E27FC236}">
                <a16:creationId xmlns:a16="http://schemas.microsoft.com/office/drawing/2014/main" xmlns="" id="{08323973-AB8C-B0B0-5811-58C0179F0941}"/>
              </a:ext>
            </a:extLst>
          </p:cNvPr>
          <p:cNvPicPr>
            <a:picLocks noChangeAspect="1"/>
          </p:cNvPicPr>
          <p:nvPr/>
        </p:nvPicPr>
        <p:blipFill>
          <a:blip r:embed="rId3"/>
          <a:stretch>
            <a:fillRect/>
          </a:stretch>
        </p:blipFill>
        <p:spPr>
          <a:xfrm>
            <a:off x="951247" y="637381"/>
            <a:ext cx="904875" cy="781050"/>
          </a:xfrm>
          <a:prstGeom prst="rect">
            <a:avLst/>
          </a:prstGeom>
        </p:spPr>
      </p:pic>
      <p:sp>
        <p:nvSpPr>
          <p:cNvPr id="6" name="Content Placeholder 2">
            <a:extLst>
              <a:ext uri="{FF2B5EF4-FFF2-40B4-BE49-F238E27FC236}">
                <a16:creationId xmlns:a16="http://schemas.microsoft.com/office/drawing/2014/main" xmlns="" id="{1BC42357-27AD-CF86-8E8F-8C44456D893F}"/>
              </a:ext>
            </a:extLst>
          </p:cNvPr>
          <p:cNvSpPr>
            <a:spLocks noGrp="1"/>
          </p:cNvSpPr>
          <p:nvPr>
            <p:ph idx="1"/>
          </p:nvPr>
        </p:nvSpPr>
        <p:spPr>
          <a:xfrm>
            <a:off x="1158240" y="1355170"/>
            <a:ext cx="9144000" cy="4800600"/>
          </a:xfrm>
        </p:spPr>
        <p:txBody>
          <a:bodyPr>
            <a:normAutofit/>
          </a:bodyPr>
          <a:lstStyle/>
          <a:p>
            <a:endParaRPr lang="nl-BE" sz="2160" dirty="0"/>
          </a:p>
          <a:p>
            <a:endParaRPr lang="nl-BE" sz="2160" dirty="0"/>
          </a:p>
          <a:p>
            <a:pPr marL="137160" indent="0">
              <a:buNone/>
            </a:pPr>
            <a:endParaRPr lang="nl-BE" sz="2160" dirty="0"/>
          </a:p>
          <a:p>
            <a:pPr marL="0" indent="0">
              <a:buNone/>
            </a:pPr>
            <a:endParaRPr lang="nl-BE" sz="1440" dirty="0"/>
          </a:p>
          <a:p>
            <a:pPr marL="0" indent="0">
              <a:buNone/>
            </a:pPr>
            <a:r>
              <a:rPr lang="nl-BE" sz="2160" dirty="0" err="1"/>
              <a:t>Qualitative</a:t>
            </a:r>
            <a:r>
              <a:rPr lang="nl-BE" sz="2160" dirty="0"/>
              <a:t> agreement between </a:t>
            </a:r>
            <a:r>
              <a:rPr lang="nl-BE" sz="2160" i="1" dirty="0"/>
              <a:t>I</a:t>
            </a:r>
            <a:r>
              <a:rPr lang="nl-BE" sz="2160" baseline="-25000" dirty="0"/>
              <a:t>NCI</a:t>
            </a:r>
            <a:r>
              <a:rPr lang="nl-BE" sz="2160" dirty="0"/>
              <a:t> and known </a:t>
            </a:r>
            <a:r>
              <a:rPr lang="nl-BE" sz="2160" dirty="0" err="1"/>
              <a:t>solubility</a:t>
            </a:r>
            <a:r>
              <a:rPr lang="nl-BE" sz="2160" dirty="0"/>
              <a:t> </a:t>
            </a:r>
            <a:r>
              <a:rPr lang="nl-BE" sz="2160" dirty="0" err="1"/>
              <a:t>descriptors</a:t>
            </a:r>
            <a:r>
              <a:rPr lang="nl-BE" sz="2160" dirty="0"/>
              <a:t> such as solvation free energy (</a:t>
            </a:r>
            <a:r>
              <a:rPr lang="nl-BE" sz="2160" i="1" dirty="0"/>
              <a:t>E</a:t>
            </a:r>
            <a:r>
              <a:rPr lang="nl-BE" sz="2160" baseline="-25000" dirty="0"/>
              <a:t>solv</a:t>
            </a:r>
            <a:r>
              <a:rPr lang="nl-BE" sz="2160" dirty="0"/>
              <a:t>) and solvent accessible surface area (</a:t>
            </a:r>
            <a:r>
              <a:rPr lang="nl-BE" sz="2160" i="1" dirty="0"/>
              <a:t>SASA</a:t>
            </a:r>
            <a:r>
              <a:rPr lang="nl-BE" sz="2160" dirty="0"/>
              <a:t>)* </a:t>
            </a:r>
          </a:p>
        </p:txBody>
      </p:sp>
      <p:sp>
        <p:nvSpPr>
          <p:cNvPr id="7" name="Rectangle 6">
            <a:extLst>
              <a:ext uri="{FF2B5EF4-FFF2-40B4-BE49-F238E27FC236}">
                <a16:creationId xmlns:a16="http://schemas.microsoft.com/office/drawing/2014/main" xmlns="" id="{C7A2A2D0-82FF-870D-1C35-A21D68B70E49}"/>
              </a:ext>
            </a:extLst>
          </p:cNvPr>
          <p:cNvSpPr/>
          <p:nvPr/>
        </p:nvSpPr>
        <p:spPr>
          <a:xfrm>
            <a:off x="1158240" y="1501539"/>
            <a:ext cx="7171997" cy="1296144"/>
          </a:xfrm>
          <a:prstGeom prst="rect">
            <a:avLst/>
          </a:prstGeom>
          <a:solidFill>
            <a:schemeClr val="bg2">
              <a:lumMod val="5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160" dirty="0">
                <a:solidFill>
                  <a:schemeClr val="bg1"/>
                </a:solidFill>
              </a:rPr>
              <a:t>“</a:t>
            </a:r>
            <a:r>
              <a:rPr lang="nl-BE" sz="2160" b="1" dirty="0">
                <a:solidFill>
                  <a:schemeClr val="bg1"/>
                </a:solidFill>
              </a:rPr>
              <a:t>integrated NCI density</a:t>
            </a:r>
            <a:r>
              <a:rPr lang="nl-BE" sz="2160" dirty="0">
                <a:solidFill>
                  <a:schemeClr val="bg1"/>
                </a:solidFill>
              </a:rPr>
              <a:t>” (</a:t>
            </a:r>
            <a:r>
              <a:rPr lang="nl-BE" sz="2160" i="1" dirty="0">
                <a:solidFill>
                  <a:schemeClr val="bg1"/>
                </a:solidFill>
              </a:rPr>
              <a:t>I</a:t>
            </a:r>
            <a:r>
              <a:rPr lang="nl-BE" sz="2160" baseline="-25000" dirty="0">
                <a:solidFill>
                  <a:schemeClr val="bg1"/>
                </a:solidFill>
              </a:rPr>
              <a:t>NCI</a:t>
            </a:r>
            <a:r>
              <a:rPr lang="nl-BE" sz="2160" dirty="0">
                <a:solidFill>
                  <a:schemeClr val="bg1"/>
                </a:solidFill>
              </a:rPr>
              <a:t>) as a quantitave measure for non-covalent interaction strength</a:t>
            </a:r>
          </a:p>
          <a:p>
            <a:endParaRPr lang="nl-BE" sz="720" dirty="0">
              <a:solidFill>
                <a:schemeClr val="bg1"/>
              </a:solidFill>
            </a:endParaRPr>
          </a:p>
          <a:p>
            <a:r>
              <a:rPr lang="nl-BE" sz="2160" dirty="0">
                <a:solidFill>
                  <a:schemeClr val="bg1"/>
                </a:solidFill>
              </a:rPr>
              <a:t>with </a:t>
            </a:r>
            <a:r>
              <a:rPr lang="nl-BE" sz="2160" i="1" dirty="0">
                <a:solidFill>
                  <a:schemeClr val="bg1"/>
                </a:solidFill>
              </a:rPr>
              <a:t>I</a:t>
            </a:r>
            <a:r>
              <a:rPr lang="nl-BE" sz="2160" baseline="-25000" dirty="0">
                <a:solidFill>
                  <a:schemeClr val="bg1"/>
                </a:solidFill>
              </a:rPr>
              <a:t>NCI</a:t>
            </a:r>
            <a:r>
              <a:rPr lang="nl-BE" sz="2160" dirty="0">
                <a:solidFill>
                  <a:schemeClr val="bg1"/>
                </a:solidFill>
              </a:rPr>
              <a:t> = </a:t>
            </a:r>
            <a:r>
              <a:rPr lang="nl-BE" sz="2160" i="1" dirty="0">
                <a:solidFill>
                  <a:schemeClr val="bg1"/>
                </a:solidFill>
              </a:rPr>
              <a:t>I</a:t>
            </a:r>
            <a:r>
              <a:rPr lang="nl-BE" sz="2160" baseline="-25000" dirty="0">
                <a:solidFill>
                  <a:schemeClr val="bg1"/>
                </a:solidFill>
              </a:rPr>
              <a:t>NCI,attr</a:t>
            </a:r>
            <a:r>
              <a:rPr lang="nl-BE" sz="2160" dirty="0">
                <a:solidFill>
                  <a:schemeClr val="bg1"/>
                </a:solidFill>
              </a:rPr>
              <a:t> + </a:t>
            </a:r>
            <a:r>
              <a:rPr lang="nl-BE" sz="2160" i="1" dirty="0">
                <a:solidFill>
                  <a:schemeClr val="bg1"/>
                </a:solidFill>
              </a:rPr>
              <a:t>I</a:t>
            </a:r>
            <a:r>
              <a:rPr lang="nl-BE" sz="2160" baseline="-25000" dirty="0">
                <a:solidFill>
                  <a:schemeClr val="bg1"/>
                </a:solidFill>
              </a:rPr>
              <a:t>NCI,vdw</a:t>
            </a:r>
            <a:r>
              <a:rPr lang="nl-BE" sz="2160" dirty="0">
                <a:solidFill>
                  <a:schemeClr val="bg1"/>
                </a:solidFill>
              </a:rPr>
              <a:t> + </a:t>
            </a:r>
            <a:r>
              <a:rPr lang="nl-BE" sz="2160" i="1" dirty="0">
                <a:solidFill>
                  <a:schemeClr val="bg1"/>
                </a:solidFill>
              </a:rPr>
              <a:t>I</a:t>
            </a:r>
            <a:r>
              <a:rPr lang="nl-BE" sz="2160" baseline="-25000" dirty="0">
                <a:solidFill>
                  <a:schemeClr val="bg1"/>
                </a:solidFill>
              </a:rPr>
              <a:t>NCI,rep</a:t>
            </a:r>
          </a:p>
        </p:txBody>
      </p:sp>
      <p:graphicFrame>
        <p:nvGraphicFramePr>
          <p:cNvPr id="9" name="Chart 8">
            <a:extLst>
              <a:ext uri="{FF2B5EF4-FFF2-40B4-BE49-F238E27FC236}">
                <a16:creationId xmlns:a16="http://schemas.microsoft.com/office/drawing/2014/main" xmlns="" id="{73270D3B-51C5-D51A-6AD3-2EEAA29BBCED}"/>
              </a:ext>
            </a:extLst>
          </p:cNvPr>
          <p:cNvGraphicFramePr/>
          <p:nvPr/>
        </p:nvGraphicFramePr>
        <p:xfrm>
          <a:off x="1158240" y="3618000"/>
          <a:ext cx="4320000" cy="324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xmlns="" id="{7B189A32-C5F9-558E-9C85-A8A99AA6BF4F}"/>
              </a:ext>
            </a:extLst>
          </p:cNvPr>
          <p:cNvGraphicFramePr/>
          <p:nvPr>
            <p:extLst>
              <p:ext uri="{D42A27DB-BD31-4B8C-83A1-F6EECF244321}">
                <p14:modId xmlns:p14="http://schemas.microsoft.com/office/powerpoint/2010/main" val="3370978987"/>
              </p:ext>
            </p:extLst>
          </p:nvPr>
        </p:nvGraphicFramePr>
        <p:xfrm>
          <a:off x="5478240" y="3618000"/>
          <a:ext cx="4320000" cy="3240000"/>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xmlns="" id="{7EDB1C65-3769-E500-A702-CF90303394D0}"/>
              </a:ext>
            </a:extLst>
          </p:cNvPr>
          <p:cNvSpPr txBox="1"/>
          <p:nvPr/>
        </p:nvSpPr>
        <p:spPr>
          <a:xfrm>
            <a:off x="2235072" y="3805388"/>
            <a:ext cx="1558042" cy="369332"/>
          </a:xfrm>
          <a:prstGeom prst="rect">
            <a:avLst/>
          </a:prstGeom>
          <a:noFill/>
        </p:spPr>
        <p:txBody>
          <a:bodyPr wrap="square" rtlCol="0">
            <a:spAutoFit/>
          </a:bodyPr>
          <a:lstStyle/>
          <a:p>
            <a:r>
              <a:rPr lang="nl-BE" b="1" dirty="0" err="1">
                <a:solidFill>
                  <a:schemeClr val="accent1"/>
                </a:solidFill>
              </a:rPr>
              <a:t>Anisole</a:t>
            </a:r>
            <a:endParaRPr lang="nl-BE" dirty="0"/>
          </a:p>
        </p:txBody>
      </p:sp>
      <p:pic>
        <p:nvPicPr>
          <p:cNvPr id="12" name="Picture 11">
            <a:extLst>
              <a:ext uri="{FF2B5EF4-FFF2-40B4-BE49-F238E27FC236}">
                <a16:creationId xmlns:a16="http://schemas.microsoft.com/office/drawing/2014/main" xmlns="" id="{7AF6FC24-25AC-E291-6DD7-ACF38889E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95410" y="3755470"/>
            <a:ext cx="2091955" cy="1080000"/>
          </a:xfrm>
          <a:prstGeom prst="rect">
            <a:avLst/>
          </a:prstGeom>
        </p:spPr>
      </p:pic>
      <p:pic>
        <p:nvPicPr>
          <p:cNvPr id="13" name="Picture 12">
            <a:extLst>
              <a:ext uri="{FF2B5EF4-FFF2-40B4-BE49-F238E27FC236}">
                <a16:creationId xmlns:a16="http://schemas.microsoft.com/office/drawing/2014/main" xmlns="" id="{C87F35D2-7AD1-81F5-61B2-815031ECDB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95411" y="5075770"/>
            <a:ext cx="2091955" cy="1080000"/>
          </a:xfrm>
          <a:prstGeom prst="rect">
            <a:avLst/>
          </a:prstGeom>
        </p:spPr>
      </p:pic>
      <p:sp>
        <p:nvSpPr>
          <p:cNvPr id="15" name="TextBox 14">
            <a:extLst>
              <a:ext uri="{FF2B5EF4-FFF2-40B4-BE49-F238E27FC236}">
                <a16:creationId xmlns:a16="http://schemas.microsoft.com/office/drawing/2014/main" xmlns="" id="{544E7106-14FD-26FB-ACB4-E7846AD49969}"/>
              </a:ext>
            </a:extLst>
          </p:cNvPr>
          <p:cNvSpPr txBox="1"/>
          <p:nvPr/>
        </p:nvSpPr>
        <p:spPr>
          <a:xfrm>
            <a:off x="6550540" y="3807549"/>
            <a:ext cx="1167910" cy="369332"/>
          </a:xfrm>
          <a:prstGeom prst="rect">
            <a:avLst/>
          </a:prstGeom>
          <a:noFill/>
        </p:spPr>
        <p:txBody>
          <a:bodyPr wrap="square">
            <a:spAutoFit/>
          </a:bodyPr>
          <a:lstStyle/>
          <a:p>
            <a:r>
              <a:rPr lang="nl-BE" b="1" dirty="0"/>
              <a:t>Methanol</a:t>
            </a:r>
          </a:p>
        </p:txBody>
      </p:sp>
      <p:graphicFrame>
        <p:nvGraphicFramePr>
          <p:cNvPr id="16" name="Chart 15">
            <a:extLst>
              <a:ext uri="{FF2B5EF4-FFF2-40B4-BE49-F238E27FC236}">
                <a16:creationId xmlns:a16="http://schemas.microsoft.com/office/drawing/2014/main" xmlns="" id="{AA3D5DAE-6412-DC6C-3565-53D7C5466D05}"/>
              </a:ext>
            </a:extLst>
          </p:cNvPr>
          <p:cNvGraphicFramePr/>
          <p:nvPr>
            <p:extLst>
              <p:ext uri="{D42A27DB-BD31-4B8C-83A1-F6EECF244321}">
                <p14:modId xmlns:p14="http://schemas.microsoft.com/office/powerpoint/2010/main" val="628595959"/>
              </p:ext>
            </p:extLst>
          </p:nvPr>
        </p:nvGraphicFramePr>
        <p:xfrm>
          <a:off x="1158240" y="3618000"/>
          <a:ext cx="4320000" cy="3240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 name="Chart 16">
            <a:extLst>
              <a:ext uri="{FF2B5EF4-FFF2-40B4-BE49-F238E27FC236}">
                <a16:creationId xmlns:a16="http://schemas.microsoft.com/office/drawing/2014/main" xmlns="" id="{2D64FB6A-A58E-51E2-5811-D432689B4E6F}"/>
              </a:ext>
            </a:extLst>
          </p:cNvPr>
          <p:cNvGraphicFramePr/>
          <p:nvPr>
            <p:extLst>
              <p:ext uri="{D42A27DB-BD31-4B8C-83A1-F6EECF244321}">
                <p14:modId xmlns:p14="http://schemas.microsoft.com/office/powerpoint/2010/main" val="3796013853"/>
              </p:ext>
            </p:extLst>
          </p:nvPr>
        </p:nvGraphicFramePr>
        <p:xfrm>
          <a:off x="5478240" y="3618000"/>
          <a:ext cx="4320000" cy="3240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8554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Graphic spid="17"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1E268E-CD9F-3C79-D0CF-446C0E804360}"/>
              </a:ext>
            </a:extLst>
          </p:cNvPr>
          <p:cNvSpPr>
            <a:spLocks noGrp="1"/>
          </p:cNvSpPr>
          <p:nvPr>
            <p:ph type="title"/>
          </p:nvPr>
        </p:nvSpPr>
        <p:spPr>
          <a:xfrm>
            <a:off x="838200" y="242295"/>
            <a:ext cx="10515600" cy="1325563"/>
          </a:xfrm>
        </p:spPr>
        <p:txBody>
          <a:bodyPr/>
          <a:lstStyle/>
          <a:p>
            <a:r>
              <a:rPr lang="nl-BE" dirty="0"/>
              <a:t>        </a:t>
            </a:r>
            <a:r>
              <a:rPr lang="nl-BE" dirty="0" err="1"/>
              <a:t>Defining</a:t>
            </a:r>
            <a:r>
              <a:rPr lang="nl-BE" dirty="0"/>
              <a:t> </a:t>
            </a:r>
            <a:r>
              <a:rPr lang="nl-BE" dirty="0" err="1"/>
              <a:t>novel</a:t>
            </a:r>
            <a:r>
              <a:rPr lang="nl-BE" dirty="0"/>
              <a:t> </a:t>
            </a:r>
            <a:r>
              <a:rPr lang="nl-BE" dirty="0" err="1"/>
              <a:t>solubility</a:t>
            </a:r>
            <a:r>
              <a:rPr lang="nl-BE" dirty="0"/>
              <a:t> </a:t>
            </a:r>
            <a:r>
              <a:rPr lang="nl-BE" dirty="0" err="1"/>
              <a:t>descriptors</a:t>
            </a:r>
            <a:endParaRPr lang="nl-BE" dirty="0"/>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xmlns="" id="{93788C75-CE13-9EB5-6204-74442EB377FF}"/>
                  </a:ext>
                </a:extLst>
              </p:cNvPr>
              <p:cNvGraphicFramePr>
                <a:graphicFrameLocks noGrp="1"/>
              </p:cNvGraphicFramePr>
              <p:nvPr>
                <p:extLst>
                  <p:ext uri="{D42A27DB-BD31-4B8C-83A1-F6EECF244321}">
                    <p14:modId xmlns:p14="http://schemas.microsoft.com/office/powerpoint/2010/main" val="3339749900"/>
                  </p:ext>
                </p:extLst>
              </p:nvPr>
            </p:nvGraphicFramePr>
            <p:xfrm>
              <a:off x="1774094" y="1614962"/>
              <a:ext cx="8447938" cy="2313305"/>
            </p:xfrm>
            <a:graphic>
              <a:graphicData uri="http://schemas.openxmlformats.org/drawingml/2006/table">
                <a:tbl>
                  <a:tblPr firstRow="1" bandRow="1">
                    <a:tableStyleId>{9D7B26C5-4107-4FEC-AEDC-1716B250A1EF}</a:tableStyleId>
                  </a:tblPr>
                  <a:tblGrid>
                    <a:gridCol w="4223969">
                      <a:extLst>
                        <a:ext uri="{9D8B030D-6E8A-4147-A177-3AD203B41FA5}">
                          <a16:colId xmlns:a16="http://schemas.microsoft.com/office/drawing/2014/main" xmlns="" val="20000"/>
                        </a:ext>
                      </a:extLst>
                    </a:gridCol>
                    <a:gridCol w="4223969">
                      <a:extLst>
                        <a:ext uri="{9D8B030D-6E8A-4147-A177-3AD203B41FA5}">
                          <a16:colId xmlns:a16="http://schemas.microsoft.com/office/drawing/2014/main" xmlns="" val="20001"/>
                        </a:ext>
                      </a:extLst>
                    </a:gridCol>
                  </a:tblGrid>
                  <a:tr h="7680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2200" dirty="0"/>
                            <a:t>“Relative integrated NCI density” (rI</a:t>
                          </a:r>
                          <a:r>
                            <a:rPr lang="nl-BE" sz="2200" baseline="-25000" dirty="0"/>
                            <a:t>NCI</a:t>
                          </a:r>
                          <a:r>
                            <a:rPr lang="nl-BE" sz="2200" dirty="0"/>
                            <a:t>)</a:t>
                          </a:r>
                          <a:endParaRPr lang="nl-BE" sz="2200" b="0" dirty="0"/>
                        </a:p>
                      </a:txBody>
                      <a:tcPr marL="109728" marR="109728" marT="54864" marB="54864" anchor="ctr"/>
                    </a:tc>
                    <a:tc>
                      <a:txBody>
                        <a:bodyPr/>
                        <a:lstStyle/>
                        <a:p>
                          <a:pPr algn="ctr"/>
                          <a:r>
                            <a:rPr lang="nl-BE" sz="2200" dirty="0"/>
                            <a:t>“Integrated</a:t>
                          </a:r>
                          <a:r>
                            <a:rPr lang="nl-BE" sz="2200" baseline="0" dirty="0"/>
                            <a:t> NCI difference” (</a:t>
                          </a:r>
                          <a:r>
                            <a:rPr lang="en-GB" sz="2200" kern="1200" dirty="0">
                              <a:effectLst/>
                              <a:sym typeface="Symbol"/>
                            </a:rPr>
                            <a:t></a:t>
                          </a:r>
                          <a:r>
                            <a:rPr lang="en-GB" sz="2200" kern="1200" dirty="0">
                              <a:effectLst/>
                            </a:rPr>
                            <a:t>I</a:t>
                          </a:r>
                          <a:r>
                            <a:rPr lang="en-GB" sz="2200" kern="1200" baseline="-25000" dirty="0">
                              <a:effectLst/>
                            </a:rPr>
                            <a:t>NCI</a:t>
                          </a:r>
                          <a:r>
                            <a:rPr lang="en-GB" sz="2200" kern="1200" dirty="0">
                              <a:effectLst/>
                            </a:rPr>
                            <a:t> )</a:t>
                          </a:r>
                          <a:endParaRPr lang="nl-BE" sz="2200" b="0" dirty="0"/>
                        </a:p>
                      </a:txBody>
                      <a:tcPr marL="109728" marR="109728" marT="54864" marB="54864" anchor="ctr"/>
                    </a:tc>
                    <a:extLst>
                      <a:ext uri="{0D108BD9-81ED-4DB2-BD59-A6C34878D82A}">
                        <a16:rowId xmlns:a16="http://schemas.microsoft.com/office/drawing/2014/main" xmlns="" val="10000"/>
                      </a:ext>
                    </a:extLst>
                  </a:tr>
                  <a:tr h="740969">
                    <a:tc>
                      <a:txBody>
                        <a:bodyPr/>
                        <a:lstStyle/>
                        <a:p>
                          <a:pPr algn="ctr"/>
                          <a14:m>
                            <m:oMathPara xmlns:m="http://schemas.openxmlformats.org/officeDocument/2006/math">
                              <m:oMathParaPr>
                                <m:jc m:val="centerGroup"/>
                              </m:oMathParaPr>
                              <m:oMath xmlns:m="http://schemas.openxmlformats.org/officeDocument/2006/math">
                                <m:r>
                                  <m:rPr>
                                    <m:nor/>
                                  </m:rPr>
                                  <a:rPr lang="nl-BE" sz="2200" dirty="0" smtClean="0"/>
                                  <m:t>rI</m:t>
                                </m:r>
                                <m:r>
                                  <m:rPr>
                                    <m:nor/>
                                  </m:rPr>
                                  <a:rPr lang="nl-BE" sz="2200" baseline="-25000" dirty="0" smtClean="0"/>
                                  <m:t>NCI</m:t>
                                </m:r>
                                <m:r>
                                  <m:rPr>
                                    <m:nor/>
                                  </m:rPr>
                                  <a:rPr lang="nl-BE" sz="2200" baseline="-25000" dirty="0" smtClean="0"/>
                                  <m:t> =</m:t>
                                </m:r>
                                <m:r>
                                  <a:rPr lang="nl-BE" sz="2200" dirty="0" smtClean="0">
                                    <a:latin typeface="Cambria Math" panose="02040503050406030204" pitchFamily="18" charset="0"/>
                                  </a:rPr>
                                  <m:t> </m:t>
                                </m:r>
                                <m:f>
                                  <m:fPr>
                                    <m:ctrlPr>
                                      <a:rPr lang="nl-BE" sz="2200" i="1" smtClean="0">
                                        <a:latin typeface="Cambria Math"/>
                                      </a:rPr>
                                    </m:ctrlPr>
                                  </m:fPr>
                                  <m:num>
                                    <m:r>
                                      <m:rPr>
                                        <m:nor/>
                                      </m:rPr>
                                      <a:rPr lang="nl-BE" sz="2200" dirty="0" smtClean="0"/>
                                      <m:t>I</m:t>
                                    </m:r>
                                    <m:r>
                                      <m:rPr>
                                        <m:nor/>
                                      </m:rPr>
                                      <a:rPr lang="nl-BE" sz="2200" baseline="-25000" dirty="0" smtClean="0"/>
                                      <m:t>NCI</m:t>
                                    </m:r>
                                    <m:r>
                                      <m:rPr>
                                        <m:nor/>
                                      </m:rPr>
                                      <a:rPr lang="nl-BE" sz="2200" baseline="-25000" dirty="0" smtClean="0"/>
                                      <m:t>,</m:t>
                                    </m:r>
                                    <m:r>
                                      <m:rPr>
                                        <m:nor/>
                                      </m:rPr>
                                      <a:rPr lang="nl-BE" sz="2200" baseline="-25000" dirty="0" smtClean="0"/>
                                      <m:t>eq</m:t>
                                    </m:r>
                                  </m:num>
                                  <m:den>
                                    <m:r>
                                      <m:rPr>
                                        <m:nor/>
                                      </m:rPr>
                                      <a:rPr lang="nl-BE" sz="2200" dirty="0" smtClean="0"/>
                                      <m:t>I</m:t>
                                    </m:r>
                                    <m:r>
                                      <m:rPr>
                                        <m:nor/>
                                      </m:rPr>
                                      <a:rPr lang="nl-BE" sz="2200" baseline="-25000" dirty="0" smtClean="0"/>
                                      <m:t>NCI</m:t>
                                    </m:r>
                                    <m:r>
                                      <m:rPr>
                                        <m:nor/>
                                      </m:rPr>
                                      <a:rPr lang="nl-BE" sz="2200" baseline="-25000" dirty="0" smtClean="0"/>
                                      <m:t>,</m:t>
                                    </m:r>
                                    <m:r>
                                      <m:rPr>
                                        <m:nor/>
                                      </m:rPr>
                                      <a:rPr lang="nl-BE" sz="2200" baseline="-25000" dirty="0" smtClean="0"/>
                                      <m:t>max</m:t>
                                    </m:r>
                                  </m:den>
                                </m:f>
                              </m:oMath>
                            </m:oMathPara>
                          </a14:m>
                          <a:endParaRPr lang="nl-BE" sz="2200" dirty="0">
                            <a:latin typeface="+mn-lt"/>
                          </a:endParaRPr>
                        </a:p>
                      </a:txBody>
                      <a:tcPr marL="109728" marR="109728" marT="54864" marB="5486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200" dirty="0">
                              <a:sym typeface="Symbol"/>
                            </a:rPr>
                            <a:t></a:t>
                          </a:r>
                          <a:r>
                            <a:rPr lang="en-GB" sz="2200" dirty="0"/>
                            <a:t>I</a:t>
                          </a:r>
                          <a:r>
                            <a:rPr lang="en-GB" sz="2200" baseline="-25000" dirty="0"/>
                            <a:t>NCI</a:t>
                          </a:r>
                          <a:r>
                            <a:rPr lang="en-GB" sz="2200" dirty="0"/>
                            <a:t> = </a:t>
                          </a:r>
                          <a:r>
                            <a:rPr lang="en-GB" sz="2200" dirty="0" err="1"/>
                            <a:t>I</a:t>
                          </a:r>
                          <a:r>
                            <a:rPr lang="en-GB" sz="2200" baseline="-25000" dirty="0" err="1"/>
                            <a:t>NCI,inter</a:t>
                          </a:r>
                          <a:r>
                            <a:rPr lang="en-GB" sz="2200" dirty="0"/>
                            <a:t> – </a:t>
                          </a:r>
                          <a:r>
                            <a:rPr lang="en-GB" sz="2200" dirty="0" err="1"/>
                            <a:t>I</a:t>
                          </a:r>
                          <a:r>
                            <a:rPr lang="en-GB" sz="2200" baseline="-25000" dirty="0" err="1"/>
                            <a:t>NCI,intra</a:t>
                          </a:r>
                          <a:r>
                            <a:rPr lang="en-GB" sz="2200" dirty="0"/>
                            <a:t> </a:t>
                          </a:r>
                          <a:endParaRPr lang="nl-BE" sz="2200" dirty="0"/>
                        </a:p>
                      </a:txBody>
                      <a:tcPr marL="109728" marR="109728" marT="54864" marB="54864" anchor="ctr"/>
                    </a:tc>
                    <a:extLst>
                      <a:ext uri="{0D108BD9-81ED-4DB2-BD59-A6C34878D82A}">
                        <a16:rowId xmlns:a16="http://schemas.microsoft.com/office/drawing/2014/main" xmlns="" val="10001"/>
                      </a:ext>
                    </a:extLst>
                  </a:tr>
                  <a:tr h="768096">
                    <a:tc>
                      <a:txBody>
                        <a:bodyPr/>
                        <a:lstStyle/>
                        <a:p>
                          <a:pPr algn="ctr"/>
                          <a:r>
                            <a:rPr lang="nl-BE" sz="2200" dirty="0"/>
                            <a:t>Measures degree of polymer chain collapse</a:t>
                          </a:r>
                        </a:p>
                      </a:txBody>
                      <a:tcPr marL="109728" marR="109728" marT="54864" marB="54864" anchor="ctr"/>
                    </a:tc>
                    <a:tc>
                      <a:txBody>
                        <a:bodyPr/>
                        <a:lstStyle/>
                        <a:p>
                          <a:pPr algn="ctr"/>
                          <a:r>
                            <a:rPr lang="nl-BE" sz="2200" dirty="0"/>
                            <a:t>In-depth analysis of interactions governing</a:t>
                          </a:r>
                          <a:r>
                            <a:rPr lang="nl-BE" sz="2200" baseline="0" dirty="0"/>
                            <a:t> solubility</a:t>
                          </a:r>
                          <a:endParaRPr lang="nl-BE" sz="2200" dirty="0"/>
                        </a:p>
                      </a:txBody>
                      <a:tcPr marL="109728" marR="109728" marT="54864" marB="54864" anchor="ctr"/>
                    </a:tc>
                    <a:extLst>
                      <a:ext uri="{0D108BD9-81ED-4DB2-BD59-A6C34878D82A}">
                        <a16:rowId xmlns:a16="http://schemas.microsoft.com/office/drawing/2014/main" xmlns="" val="10002"/>
                      </a:ext>
                    </a:extLst>
                  </a:tr>
                </a:tbl>
              </a:graphicData>
            </a:graphic>
          </p:graphicFrame>
        </mc:Choice>
        <mc:Fallback xmlns="">
          <p:graphicFrame>
            <p:nvGraphicFramePr>
              <p:cNvPr id="6" name="Table 5">
                <a:extLst>
                  <a:ext uri="{FF2B5EF4-FFF2-40B4-BE49-F238E27FC236}">
                    <a16:creationId xmlns:a16="http://schemas.microsoft.com/office/drawing/2014/main" id="{93788C75-CE13-9EB5-6204-74442EB377FF}"/>
                  </a:ext>
                </a:extLst>
              </p:cNvPr>
              <p:cNvGraphicFramePr>
                <a:graphicFrameLocks noGrp="1"/>
              </p:cNvGraphicFramePr>
              <p:nvPr>
                <p:extLst>
                  <p:ext uri="{D42A27DB-BD31-4B8C-83A1-F6EECF244321}">
                    <p14:modId xmlns:p14="http://schemas.microsoft.com/office/powerpoint/2010/main" val="3339749900"/>
                  </p:ext>
                </p:extLst>
              </p:nvPr>
            </p:nvGraphicFramePr>
            <p:xfrm>
              <a:off x="1774094" y="1614962"/>
              <a:ext cx="8447938" cy="2313305"/>
            </p:xfrm>
            <a:graphic>
              <a:graphicData uri="http://schemas.openxmlformats.org/drawingml/2006/table">
                <a:tbl>
                  <a:tblPr firstRow="1" bandRow="1">
                    <a:tableStyleId>{9D7B26C5-4107-4FEC-AEDC-1716B250A1EF}</a:tableStyleId>
                  </a:tblPr>
                  <a:tblGrid>
                    <a:gridCol w="4223969">
                      <a:extLst>
                        <a:ext uri="{9D8B030D-6E8A-4147-A177-3AD203B41FA5}">
                          <a16:colId xmlns:a16="http://schemas.microsoft.com/office/drawing/2014/main" val="20000"/>
                        </a:ext>
                      </a:extLst>
                    </a:gridCol>
                    <a:gridCol w="4223969">
                      <a:extLst>
                        <a:ext uri="{9D8B030D-6E8A-4147-A177-3AD203B41FA5}">
                          <a16:colId xmlns:a16="http://schemas.microsoft.com/office/drawing/2014/main" val="20001"/>
                        </a:ext>
                      </a:extLst>
                    </a:gridCol>
                  </a:tblGrid>
                  <a:tr h="78028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2200" dirty="0"/>
                            <a:t>“Relative integrated NCI density” (rI</a:t>
                          </a:r>
                          <a:r>
                            <a:rPr lang="nl-BE" sz="2200" baseline="-25000" dirty="0"/>
                            <a:t>NCI</a:t>
                          </a:r>
                          <a:r>
                            <a:rPr lang="nl-BE" sz="2200" dirty="0"/>
                            <a:t>)</a:t>
                          </a:r>
                          <a:endParaRPr lang="nl-BE" sz="2200" b="0" dirty="0"/>
                        </a:p>
                      </a:txBody>
                      <a:tcPr marL="109728" marR="109728" marT="54864" marB="54864" anchor="ctr"/>
                    </a:tc>
                    <a:tc>
                      <a:txBody>
                        <a:bodyPr/>
                        <a:lstStyle/>
                        <a:p>
                          <a:pPr algn="ctr"/>
                          <a:r>
                            <a:rPr lang="nl-BE" sz="2200" dirty="0"/>
                            <a:t>“Integrated</a:t>
                          </a:r>
                          <a:r>
                            <a:rPr lang="nl-BE" sz="2200" baseline="0" dirty="0"/>
                            <a:t> NCI difference” (</a:t>
                          </a:r>
                          <a:r>
                            <a:rPr lang="en-GB" sz="2200" kern="1200" dirty="0">
                              <a:effectLst/>
                              <a:sym typeface="Symbol"/>
                            </a:rPr>
                            <a:t></a:t>
                          </a:r>
                          <a:r>
                            <a:rPr lang="en-GB" sz="2200" kern="1200" dirty="0">
                              <a:effectLst/>
                            </a:rPr>
                            <a:t>I</a:t>
                          </a:r>
                          <a:r>
                            <a:rPr lang="en-GB" sz="2200" kern="1200" baseline="-25000" dirty="0">
                              <a:effectLst/>
                            </a:rPr>
                            <a:t>NCI</a:t>
                          </a:r>
                          <a:r>
                            <a:rPr lang="en-GB" sz="2200" kern="1200" dirty="0">
                              <a:effectLst/>
                            </a:rPr>
                            <a:t> )</a:t>
                          </a:r>
                          <a:endParaRPr lang="nl-BE" sz="2200" b="0" dirty="0"/>
                        </a:p>
                      </a:txBody>
                      <a:tcPr marL="109728" marR="109728" marT="54864" marB="54864" anchor="ctr"/>
                    </a:tc>
                    <a:extLst>
                      <a:ext uri="{0D108BD9-81ED-4DB2-BD59-A6C34878D82A}">
                        <a16:rowId xmlns:a16="http://schemas.microsoft.com/office/drawing/2014/main" val="10000"/>
                      </a:ext>
                    </a:extLst>
                  </a:tr>
                  <a:tr h="752729">
                    <a:tc>
                      <a:txBody>
                        <a:bodyPr/>
                        <a:lstStyle/>
                        <a:p>
                          <a:endParaRPr lang="nl-BE"/>
                        </a:p>
                      </a:txBody>
                      <a:tcPr marL="109728" marR="109728" marT="54864" marB="54864" anchor="ctr">
                        <a:blipFill>
                          <a:blip r:embed="rId3"/>
                          <a:stretch>
                            <a:fillRect t="-108130" r="-100144" b="-119512"/>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200" dirty="0">
                              <a:sym typeface="Symbol"/>
                            </a:rPr>
                            <a:t></a:t>
                          </a:r>
                          <a:r>
                            <a:rPr lang="en-GB" sz="2200" dirty="0"/>
                            <a:t>I</a:t>
                          </a:r>
                          <a:r>
                            <a:rPr lang="en-GB" sz="2200" baseline="-25000" dirty="0"/>
                            <a:t>NCI</a:t>
                          </a:r>
                          <a:r>
                            <a:rPr lang="en-GB" sz="2200" dirty="0"/>
                            <a:t> = </a:t>
                          </a:r>
                          <a:r>
                            <a:rPr lang="en-GB" sz="2200" dirty="0" err="1"/>
                            <a:t>I</a:t>
                          </a:r>
                          <a:r>
                            <a:rPr lang="en-GB" sz="2200" baseline="-25000" dirty="0" err="1"/>
                            <a:t>NCI,inter</a:t>
                          </a:r>
                          <a:r>
                            <a:rPr lang="en-GB" sz="2200" dirty="0"/>
                            <a:t> – </a:t>
                          </a:r>
                          <a:r>
                            <a:rPr lang="en-GB" sz="2200" dirty="0" err="1"/>
                            <a:t>I</a:t>
                          </a:r>
                          <a:r>
                            <a:rPr lang="en-GB" sz="2200" baseline="-25000" dirty="0" err="1"/>
                            <a:t>NCI,intra</a:t>
                          </a:r>
                          <a:r>
                            <a:rPr lang="en-GB" sz="2200" dirty="0"/>
                            <a:t> </a:t>
                          </a:r>
                          <a:endParaRPr lang="nl-BE" sz="2200" dirty="0"/>
                        </a:p>
                      </a:txBody>
                      <a:tcPr marL="109728" marR="109728" marT="54864" marB="54864" anchor="ctr"/>
                    </a:tc>
                    <a:extLst>
                      <a:ext uri="{0D108BD9-81ED-4DB2-BD59-A6C34878D82A}">
                        <a16:rowId xmlns:a16="http://schemas.microsoft.com/office/drawing/2014/main" val="10001"/>
                      </a:ext>
                    </a:extLst>
                  </a:tr>
                  <a:tr h="780288">
                    <a:tc>
                      <a:txBody>
                        <a:bodyPr/>
                        <a:lstStyle/>
                        <a:p>
                          <a:pPr algn="ctr"/>
                          <a:r>
                            <a:rPr lang="nl-BE" sz="2200" dirty="0"/>
                            <a:t>Measures degree of polymer chain collapse</a:t>
                          </a:r>
                        </a:p>
                      </a:txBody>
                      <a:tcPr marL="109728" marR="109728" marT="54864" marB="54864" anchor="ctr"/>
                    </a:tc>
                    <a:tc>
                      <a:txBody>
                        <a:bodyPr/>
                        <a:lstStyle/>
                        <a:p>
                          <a:pPr algn="ctr"/>
                          <a:r>
                            <a:rPr lang="nl-BE" sz="2200" dirty="0"/>
                            <a:t>In-depth analysis of interactions governing</a:t>
                          </a:r>
                          <a:r>
                            <a:rPr lang="nl-BE" sz="2200" baseline="0" dirty="0"/>
                            <a:t> solubility</a:t>
                          </a:r>
                          <a:endParaRPr lang="nl-BE" sz="2200" dirty="0"/>
                        </a:p>
                      </a:txBody>
                      <a:tcPr marL="109728" marR="109728" marT="54864" marB="54864" anchor="ctr"/>
                    </a:tc>
                    <a:extLst>
                      <a:ext uri="{0D108BD9-81ED-4DB2-BD59-A6C34878D82A}">
                        <a16:rowId xmlns:a16="http://schemas.microsoft.com/office/drawing/2014/main" val="10002"/>
                      </a:ext>
                    </a:extLst>
                  </a:tr>
                </a:tbl>
              </a:graphicData>
            </a:graphic>
          </p:graphicFrame>
        </mc:Fallback>
      </mc:AlternateContent>
      <p:pic>
        <p:nvPicPr>
          <p:cNvPr id="7" name="Picture 6">
            <a:extLst>
              <a:ext uri="{FF2B5EF4-FFF2-40B4-BE49-F238E27FC236}">
                <a16:creationId xmlns:a16="http://schemas.microsoft.com/office/drawing/2014/main" xmlns="" id="{0B334E6C-AC84-9320-B50E-4F515A105216}"/>
              </a:ext>
            </a:extLst>
          </p:cNvPr>
          <p:cNvPicPr>
            <a:picLocks noChangeAspect="1"/>
          </p:cNvPicPr>
          <p:nvPr/>
        </p:nvPicPr>
        <p:blipFill>
          <a:blip r:embed="rId4"/>
          <a:stretch>
            <a:fillRect/>
          </a:stretch>
        </p:blipFill>
        <p:spPr>
          <a:xfrm>
            <a:off x="955414" y="643506"/>
            <a:ext cx="900708" cy="794742"/>
          </a:xfrm>
          <a:prstGeom prst="rect">
            <a:avLst/>
          </a:prstGeom>
        </p:spPr>
      </p:pic>
      <p:pic>
        <p:nvPicPr>
          <p:cNvPr id="9" name="Picture 8">
            <a:extLst>
              <a:ext uri="{FF2B5EF4-FFF2-40B4-BE49-F238E27FC236}">
                <a16:creationId xmlns:a16="http://schemas.microsoft.com/office/drawing/2014/main" xmlns="" id="{EEAA9FA2-04F0-2AF3-7372-64EC86CE001D}"/>
              </a:ext>
            </a:extLst>
          </p:cNvPr>
          <p:cNvPicPr>
            <a:picLocks noChangeAspect="1"/>
          </p:cNvPicPr>
          <p:nvPr/>
        </p:nvPicPr>
        <p:blipFill>
          <a:blip r:embed="rId5"/>
          <a:stretch>
            <a:fillRect/>
          </a:stretch>
        </p:blipFill>
        <p:spPr>
          <a:xfrm>
            <a:off x="2279247" y="4113132"/>
            <a:ext cx="6560820" cy="2848356"/>
          </a:xfrm>
          <a:prstGeom prst="rect">
            <a:avLst/>
          </a:prstGeom>
        </p:spPr>
      </p:pic>
      <p:sp>
        <p:nvSpPr>
          <p:cNvPr id="10" name="Rectangle 9">
            <a:extLst>
              <a:ext uri="{FF2B5EF4-FFF2-40B4-BE49-F238E27FC236}">
                <a16:creationId xmlns:a16="http://schemas.microsoft.com/office/drawing/2014/main" xmlns="" id="{6353DDC6-4819-DB68-7193-3CB94C8BFC22}"/>
              </a:ext>
            </a:extLst>
          </p:cNvPr>
          <p:cNvSpPr/>
          <p:nvPr/>
        </p:nvSpPr>
        <p:spPr>
          <a:xfrm>
            <a:off x="3370896" y="6210301"/>
            <a:ext cx="2047875" cy="40194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11" name="Chart 10">
            <a:extLst>
              <a:ext uri="{FF2B5EF4-FFF2-40B4-BE49-F238E27FC236}">
                <a16:creationId xmlns:a16="http://schemas.microsoft.com/office/drawing/2014/main" xmlns="" id="{971D7B9B-9853-430E-21FA-9AE4CC85404A}"/>
              </a:ext>
            </a:extLst>
          </p:cNvPr>
          <p:cNvGraphicFramePr/>
          <p:nvPr>
            <p:extLst>
              <p:ext uri="{D42A27DB-BD31-4B8C-83A1-F6EECF244321}">
                <p14:modId xmlns:p14="http://schemas.microsoft.com/office/powerpoint/2010/main" val="1478518451"/>
              </p:ext>
            </p:extLst>
          </p:nvPr>
        </p:nvGraphicFramePr>
        <p:xfrm>
          <a:off x="6087840" y="4113132"/>
          <a:ext cx="3930697" cy="2744868"/>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xmlns="" id="{D6ECE9BD-6BF6-9205-F04D-8A09CAC22E20}"/>
              </a:ext>
            </a:extLst>
          </p:cNvPr>
          <p:cNvSpPr txBox="1"/>
          <p:nvPr/>
        </p:nvSpPr>
        <p:spPr>
          <a:xfrm>
            <a:off x="6823880" y="4217158"/>
            <a:ext cx="1827861" cy="646331"/>
          </a:xfrm>
          <a:prstGeom prst="rect">
            <a:avLst/>
          </a:prstGeom>
          <a:noFill/>
        </p:spPr>
        <p:txBody>
          <a:bodyPr wrap="square" rtlCol="0">
            <a:spAutoFit/>
          </a:bodyPr>
          <a:lstStyle/>
          <a:p>
            <a:r>
              <a:rPr lang="nl-BE" dirty="0" err="1">
                <a:solidFill>
                  <a:schemeClr val="accent1"/>
                </a:solidFill>
              </a:rPr>
              <a:t>Anisole</a:t>
            </a:r>
            <a:endParaRPr lang="nl-BE" dirty="0">
              <a:solidFill>
                <a:schemeClr val="accent1"/>
              </a:solidFill>
            </a:endParaRPr>
          </a:p>
          <a:p>
            <a:r>
              <a:rPr lang="nl-BE" dirty="0"/>
              <a:t>Methanol</a:t>
            </a:r>
          </a:p>
        </p:txBody>
      </p:sp>
    </p:spTree>
    <p:extLst>
      <p:ext uri="{BB962C8B-B14F-4D97-AF65-F5344CB8AC3E}">
        <p14:creationId xmlns:p14="http://schemas.microsoft.com/office/powerpoint/2010/main" val="101352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xmlns="" id="{9FE8C3D9-5DE4-47DB-84DF-BB415812B32F}"/>
              </a:ext>
            </a:extLst>
          </p:cNvPr>
          <p:cNvGraphicFramePr>
            <a:graphicFrameLocks/>
          </p:cNvGraphicFramePr>
          <p:nvPr>
            <p:extLst>
              <p:ext uri="{D42A27DB-BD31-4B8C-83A1-F6EECF244321}">
                <p14:modId xmlns:p14="http://schemas.microsoft.com/office/powerpoint/2010/main" val="433192272"/>
              </p:ext>
            </p:extLst>
          </p:nvPr>
        </p:nvGraphicFramePr>
        <p:xfrm>
          <a:off x="838200" y="3408741"/>
          <a:ext cx="4508889"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xmlns="" id="{8122D9A2-0B43-3E8A-90C0-C7F36B38AA57}"/>
              </a:ext>
            </a:extLst>
          </p:cNvPr>
          <p:cNvSpPr>
            <a:spLocks noGrp="1"/>
          </p:cNvSpPr>
          <p:nvPr>
            <p:ph type="title"/>
          </p:nvPr>
        </p:nvSpPr>
        <p:spPr/>
        <p:txBody>
          <a:bodyPr/>
          <a:lstStyle/>
          <a:p>
            <a:r>
              <a:rPr lang="nl-BE" dirty="0"/>
              <a:t>        High-</a:t>
            </a:r>
            <a:r>
              <a:rPr lang="nl-BE" dirty="0" err="1"/>
              <a:t>throughput</a:t>
            </a:r>
            <a:r>
              <a:rPr lang="nl-BE" dirty="0"/>
              <a:t> </a:t>
            </a:r>
            <a:r>
              <a:rPr lang="nl-BE" dirty="0" err="1"/>
              <a:t>simulations</a:t>
            </a:r>
            <a:endParaRPr lang="nl-BE" dirty="0"/>
          </a:p>
        </p:txBody>
      </p:sp>
      <p:sp>
        <p:nvSpPr>
          <p:cNvPr id="3" name="Content Placeholder 2">
            <a:extLst>
              <a:ext uri="{FF2B5EF4-FFF2-40B4-BE49-F238E27FC236}">
                <a16:creationId xmlns:a16="http://schemas.microsoft.com/office/drawing/2014/main" xmlns="" id="{9C9A9F8E-3C69-5A01-2441-0B38C56C11F8}"/>
              </a:ext>
            </a:extLst>
          </p:cNvPr>
          <p:cNvSpPr>
            <a:spLocks noGrp="1"/>
          </p:cNvSpPr>
          <p:nvPr>
            <p:ph idx="1"/>
          </p:nvPr>
        </p:nvSpPr>
        <p:spPr/>
        <p:txBody>
          <a:bodyPr>
            <a:normAutofit/>
          </a:bodyPr>
          <a:lstStyle/>
          <a:p>
            <a:pPr marL="0" indent="0">
              <a:buNone/>
            </a:pPr>
            <a:r>
              <a:rPr lang="nl-BE" sz="2000" dirty="0"/>
              <a:t>INPUT: </a:t>
            </a:r>
            <a:r>
              <a:rPr lang="nl-BE" sz="2000" dirty="0" err="1"/>
              <a:t>molecular</a:t>
            </a:r>
            <a:r>
              <a:rPr lang="nl-BE" sz="2000" dirty="0"/>
              <a:t> </a:t>
            </a:r>
            <a:r>
              <a:rPr lang="nl-BE" sz="2000" dirty="0" err="1"/>
              <a:t>dynamics</a:t>
            </a:r>
            <a:r>
              <a:rPr lang="nl-BE" sz="2000" dirty="0"/>
              <a:t> </a:t>
            </a:r>
            <a:r>
              <a:rPr lang="nl-BE" sz="2000" dirty="0" err="1"/>
              <a:t>simulations</a:t>
            </a:r>
            <a:r>
              <a:rPr lang="nl-BE" sz="2000" dirty="0"/>
              <a:t> of 4 different </a:t>
            </a:r>
            <a:r>
              <a:rPr lang="nl-BE" sz="2000" dirty="0" err="1"/>
              <a:t>polymers</a:t>
            </a:r>
            <a:r>
              <a:rPr lang="nl-BE" sz="2000" dirty="0"/>
              <a:t> (PE, PP, PVC, </a:t>
            </a:r>
            <a:r>
              <a:rPr lang="nl-BE" sz="2000" dirty="0" err="1"/>
              <a:t>and</a:t>
            </a:r>
            <a:r>
              <a:rPr lang="nl-BE" sz="2000" dirty="0"/>
              <a:t> PS) in 12 different solvents</a:t>
            </a:r>
          </a:p>
          <a:p>
            <a:pPr marL="0" indent="0">
              <a:buNone/>
            </a:pPr>
            <a:endParaRPr lang="nl-BE" sz="2000" dirty="0"/>
          </a:p>
          <a:p>
            <a:pPr marL="0" indent="0">
              <a:buNone/>
            </a:pPr>
            <a:r>
              <a:rPr lang="nl-BE" sz="2000" dirty="0"/>
              <a:t>OUTPUT: (e.g. PE in </a:t>
            </a:r>
            <a:r>
              <a:rPr lang="nl-BE" sz="2000" dirty="0" err="1"/>
              <a:t>anisole</a:t>
            </a:r>
            <a:r>
              <a:rPr lang="nl-BE" sz="2000" dirty="0"/>
              <a:t> (</a:t>
            </a:r>
            <a:r>
              <a:rPr lang="nl-BE" sz="2000" dirty="0" err="1"/>
              <a:t>left</a:t>
            </a:r>
            <a:r>
              <a:rPr lang="nl-BE" sz="2000" dirty="0"/>
              <a:t>) </a:t>
            </a:r>
            <a:r>
              <a:rPr lang="nl-BE" sz="2000" dirty="0" err="1"/>
              <a:t>and</a:t>
            </a:r>
            <a:r>
              <a:rPr lang="nl-BE" sz="2000" dirty="0"/>
              <a:t> methanol (right))</a:t>
            </a:r>
          </a:p>
        </p:txBody>
      </p:sp>
      <p:pic>
        <p:nvPicPr>
          <p:cNvPr id="4" name="Picture 3">
            <a:extLst>
              <a:ext uri="{FF2B5EF4-FFF2-40B4-BE49-F238E27FC236}">
                <a16:creationId xmlns:a16="http://schemas.microsoft.com/office/drawing/2014/main" xmlns="" id="{25F070F4-C3E4-CF8B-7006-BCC88F9EAEAB}"/>
              </a:ext>
            </a:extLst>
          </p:cNvPr>
          <p:cNvPicPr>
            <a:picLocks noChangeAspect="1"/>
          </p:cNvPicPr>
          <p:nvPr/>
        </p:nvPicPr>
        <p:blipFill>
          <a:blip r:embed="rId4"/>
          <a:stretch>
            <a:fillRect/>
          </a:stretch>
        </p:blipFill>
        <p:spPr>
          <a:xfrm>
            <a:off x="979601" y="643505"/>
            <a:ext cx="852333" cy="794743"/>
          </a:xfrm>
          <a:prstGeom prst="rect">
            <a:avLst/>
          </a:prstGeom>
        </p:spPr>
      </p:pic>
      <p:graphicFrame>
        <p:nvGraphicFramePr>
          <p:cNvPr id="8" name="Chart 7">
            <a:extLst>
              <a:ext uri="{FF2B5EF4-FFF2-40B4-BE49-F238E27FC236}">
                <a16:creationId xmlns:a16="http://schemas.microsoft.com/office/drawing/2014/main" xmlns="" id="{00000000-0008-0000-0000-000006000000}"/>
              </a:ext>
            </a:extLst>
          </p:cNvPr>
          <p:cNvGraphicFramePr>
            <a:graphicFrameLocks/>
          </p:cNvGraphicFramePr>
          <p:nvPr>
            <p:extLst>
              <p:ext uri="{D42A27DB-BD31-4B8C-83A1-F6EECF244321}">
                <p14:modId xmlns:p14="http://schemas.microsoft.com/office/powerpoint/2010/main" val="2459283647"/>
              </p:ext>
            </p:extLst>
          </p:nvPr>
        </p:nvGraphicFramePr>
        <p:xfrm>
          <a:off x="5700712" y="3408741"/>
          <a:ext cx="4508889" cy="2743200"/>
        </p:xfrm>
        <a:graphic>
          <a:graphicData uri="http://schemas.openxmlformats.org/drawingml/2006/chart">
            <c:chart xmlns:c="http://schemas.openxmlformats.org/drawingml/2006/chart" xmlns:r="http://schemas.openxmlformats.org/officeDocument/2006/relationships" r:id="rId5"/>
          </a:graphicData>
        </a:graphic>
      </p:graphicFrame>
      <p:pic>
        <p:nvPicPr>
          <p:cNvPr id="12" name="Picture 11">
            <a:extLst>
              <a:ext uri="{FF2B5EF4-FFF2-40B4-BE49-F238E27FC236}">
                <a16:creationId xmlns:a16="http://schemas.microsoft.com/office/drawing/2014/main" xmlns="" id="{2A7B94E1-AEEA-81CA-AE30-5A17B16370C7}"/>
              </a:ext>
            </a:extLst>
          </p:cNvPr>
          <p:cNvPicPr>
            <a:picLocks noChangeAspect="1"/>
          </p:cNvPicPr>
          <p:nvPr/>
        </p:nvPicPr>
        <p:blipFill>
          <a:blip r:embed="rId6"/>
          <a:stretch>
            <a:fillRect/>
          </a:stretch>
        </p:blipFill>
        <p:spPr>
          <a:xfrm>
            <a:off x="10563225" y="6257925"/>
            <a:ext cx="1628775" cy="600075"/>
          </a:xfrm>
          <a:prstGeom prst="rect">
            <a:avLst/>
          </a:prstGeom>
        </p:spPr>
      </p:pic>
      <p:sp>
        <p:nvSpPr>
          <p:cNvPr id="14" name="TextBox 13">
            <a:extLst>
              <a:ext uri="{FF2B5EF4-FFF2-40B4-BE49-F238E27FC236}">
                <a16:creationId xmlns:a16="http://schemas.microsoft.com/office/drawing/2014/main" xmlns="" id="{94A93EC9-1233-3FAC-44E8-B2429954A7E3}"/>
              </a:ext>
            </a:extLst>
          </p:cNvPr>
          <p:cNvSpPr txBox="1"/>
          <p:nvPr/>
        </p:nvSpPr>
        <p:spPr>
          <a:xfrm>
            <a:off x="8028841" y="6362199"/>
            <a:ext cx="1228298" cy="338554"/>
          </a:xfrm>
          <a:prstGeom prst="rect">
            <a:avLst/>
          </a:prstGeom>
          <a:noFill/>
        </p:spPr>
        <p:txBody>
          <a:bodyPr wrap="square" rtlCol="0">
            <a:spAutoFit/>
          </a:bodyPr>
          <a:lstStyle/>
          <a:p>
            <a:pPr algn="ctr"/>
            <a:r>
              <a:rPr lang="nl-BE" sz="1600" dirty="0">
                <a:sym typeface="Symbol" panose="05050102010706020507" pitchFamily="18" charset="2"/>
              </a:rPr>
              <a:t>NCI = -3.67</a:t>
            </a:r>
            <a:endParaRPr lang="nl-BE" sz="1600" dirty="0"/>
          </a:p>
        </p:txBody>
      </p:sp>
      <p:sp>
        <p:nvSpPr>
          <p:cNvPr id="15" name="TextBox 14">
            <a:extLst>
              <a:ext uri="{FF2B5EF4-FFF2-40B4-BE49-F238E27FC236}">
                <a16:creationId xmlns:a16="http://schemas.microsoft.com/office/drawing/2014/main" xmlns="" id="{D0FC7A63-555D-56D3-38DF-AF38B376D187}"/>
              </a:ext>
            </a:extLst>
          </p:cNvPr>
          <p:cNvSpPr txBox="1"/>
          <p:nvPr/>
        </p:nvSpPr>
        <p:spPr>
          <a:xfrm>
            <a:off x="2846774" y="6362199"/>
            <a:ext cx="1316387" cy="338554"/>
          </a:xfrm>
          <a:prstGeom prst="rect">
            <a:avLst/>
          </a:prstGeom>
          <a:noFill/>
        </p:spPr>
        <p:txBody>
          <a:bodyPr wrap="square" rtlCol="0">
            <a:spAutoFit/>
          </a:bodyPr>
          <a:lstStyle/>
          <a:p>
            <a:pPr algn="ctr"/>
            <a:r>
              <a:rPr lang="nl-BE" sz="1600" dirty="0">
                <a:sym typeface="Symbol" panose="05050102010706020507" pitchFamily="18" charset="2"/>
              </a:rPr>
              <a:t>NCI = 28.74</a:t>
            </a:r>
            <a:endParaRPr lang="nl-BE" sz="1600" dirty="0"/>
          </a:p>
        </p:txBody>
      </p:sp>
      <p:pic>
        <p:nvPicPr>
          <p:cNvPr id="6" name="Picture 5">
            <a:extLst>
              <a:ext uri="{FF2B5EF4-FFF2-40B4-BE49-F238E27FC236}">
                <a16:creationId xmlns:a16="http://schemas.microsoft.com/office/drawing/2014/main" xmlns="" id="{4B939CCD-FD0C-461B-0460-670549CF3643}"/>
              </a:ext>
            </a:extLst>
          </p:cNvPr>
          <p:cNvPicPr>
            <a:picLocks noChangeAspect="1"/>
          </p:cNvPicPr>
          <p:nvPr/>
        </p:nvPicPr>
        <p:blipFill>
          <a:blip r:embed="rId7"/>
          <a:stretch>
            <a:fillRect/>
          </a:stretch>
        </p:blipFill>
        <p:spPr>
          <a:xfrm>
            <a:off x="4301434" y="5969847"/>
            <a:ext cx="1261005" cy="655864"/>
          </a:xfrm>
          <a:prstGeom prst="rect">
            <a:avLst/>
          </a:prstGeom>
        </p:spPr>
      </p:pic>
      <p:pic>
        <p:nvPicPr>
          <p:cNvPr id="9" name="Picture 8">
            <a:extLst>
              <a:ext uri="{FF2B5EF4-FFF2-40B4-BE49-F238E27FC236}">
                <a16:creationId xmlns:a16="http://schemas.microsoft.com/office/drawing/2014/main" xmlns="" id="{5010E555-D2E6-D868-4274-C8879F6C95C2}"/>
              </a:ext>
            </a:extLst>
          </p:cNvPr>
          <p:cNvPicPr>
            <a:picLocks noChangeAspect="1"/>
          </p:cNvPicPr>
          <p:nvPr/>
        </p:nvPicPr>
        <p:blipFill>
          <a:blip r:embed="rId8"/>
          <a:stretch>
            <a:fillRect/>
          </a:stretch>
        </p:blipFill>
        <p:spPr>
          <a:xfrm>
            <a:off x="892209" y="6079303"/>
            <a:ext cx="1833924" cy="465191"/>
          </a:xfrm>
          <a:prstGeom prst="rect">
            <a:avLst/>
          </a:prstGeom>
        </p:spPr>
      </p:pic>
      <p:pic>
        <p:nvPicPr>
          <p:cNvPr id="11" name="Picture 10">
            <a:extLst>
              <a:ext uri="{FF2B5EF4-FFF2-40B4-BE49-F238E27FC236}">
                <a16:creationId xmlns:a16="http://schemas.microsoft.com/office/drawing/2014/main" xmlns="" id="{27315E5F-B51E-E491-27DA-48300A9D5E77}"/>
              </a:ext>
            </a:extLst>
          </p:cNvPr>
          <p:cNvPicPr>
            <a:picLocks noChangeAspect="1"/>
          </p:cNvPicPr>
          <p:nvPr/>
        </p:nvPicPr>
        <p:blipFill>
          <a:blip r:embed="rId9"/>
          <a:stretch>
            <a:fillRect/>
          </a:stretch>
        </p:blipFill>
        <p:spPr>
          <a:xfrm>
            <a:off x="9595452" y="6169925"/>
            <a:ext cx="895326" cy="255708"/>
          </a:xfrm>
          <a:prstGeom prst="rect">
            <a:avLst/>
          </a:prstGeom>
        </p:spPr>
      </p:pic>
      <p:cxnSp>
        <p:nvCxnSpPr>
          <p:cNvPr id="17" name="Straight Arrow Connector 16">
            <a:extLst>
              <a:ext uri="{FF2B5EF4-FFF2-40B4-BE49-F238E27FC236}">
                <a16:creationId xmlns:a16="http://schemas.microsoft.com/office/drawing/2014/main" xmlns="" id="{A51ABB98-9D4C-B58E-6DB5-30BFA791F28A}"/>
              </a:ext>
            </a:extLst>
          </p:cNvPr>
          <p:cNvCxnSpPr/>
          <p:nvPr/>
        </p:nvCxnSpPr>
        <p:spPr>
          <a:xfrm>
            <a:off x="2879678" y="6311899"/>
            <a:ext cx="123911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xmlns="" id="{74660047-885C-BF8A-BD8A-46B856AB4D54}"/>
              </a:ext>
            </a:extLst>
          </p:cNvPr>
          <p:cNvPicPr>
            <a:picLocks noChangeAspect="1"/>
          </p:cNvPicPr>
          <p:nvPr/>
        </p:nvPicPr>
        <p:blipFill>
          <a:blip r:embed="rId8"/>
          <a:stretch>
            <a:fillRect/>
          </a:stretch>
        </p:blipFill>
        <p:spPr>
          <a:xfrm>
            <a:off x="5916062" y="6076615"/>
            <a:ext cx="1833924" cy="465191"/>
          </a:xfrm>
          <a:prstGeom prst="rect">
            <a:avLst/>
          </a:prstGeom>
        </p:spPr>
      </p:pic>
      <p:cxnSp>
        <p:nvCxnSpPr>
          <p:cNvPr id="19" name="Straight Arrow Connector 18">
            <a:extLst>
              <a:ext uri="{FF2B5EF4-FFF2-40B4-BE49-F238E27FC236}">
                <a16:creationId xmlns:a16="http://schemas.microsoft.com/office/drawing/2014/main" xmlns="" id="{8C38C170-9280-EC54-71B0-3DA9EF9FCDDF}"/>
              </a:ext>
            </a:extLst>
          </p:cNvPr>
          <p:cNvCxnSpPr/>
          <p:nvPr/>
        </p:nvCxnSpPr>
        <p:spPr>
          <a:xfrm>
            <a:off x="8068102" y="6297779"/>
            <a:ext cx="123911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431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5888</TotalTime>
  <Words>3572</Words>
  <Application>Microsoft Office PowerPoint</Application>
  <PresentationFormat>Custom</PresentationFormat>
  <Paragraphs>233</Paragraphs>
  <Slides>14</Slides>
  <Notes>13</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VSC Users day</vt:lpstr>
      <vt:lpstr>Education &amp; VSC use history</vt:lpstr>
      <vt:lpstr>Education &amp; VSC use history</vt:lpstr>
      <vt:lpstr>Education &amp; VSC use history</vt:lpstr>
      <vt:lpstr>PhD thesis - context</vt:lpstr>
      <vt:lpstr>PhD thesis - workplan</vt:lpstr>
      <vt:lpstr>        NCI quantification assessment</vt:lpstr>
      <vt:lpstr>        Defining novel solubility descriptors</vt:lpstr>
      <vt:lpstr>        High-throughput simulations</vt:lpstr>
      <vt:lpstr>             Alternative route: SASA assesment of amorphous polymer bundles</vt:lpstr>
      <vt:lpstr>PhD thesis – VSC use</vt:lpstr>
      <vt:lpstr>Tier-1 performance</vt:lpstr>
      <vt:lpstr>Conclusions</vt:lpstr>
      <vt:lpstr>Acknowlegdements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Mats Denayer</dc:creator>
  <cp:lastModifiedBy>Mats Denayer</cp:lastModifiedBy>
  <cp:revision>73</cp:revision>
  <dcterms:created xsi:type="dcterms:W3CDTF">2022-05-11T08:02:38Z</dcterms:created>
  <dcterms:modified xsi:type="dcterms:W3CDTF">2022-06-19T17:15:41Z</dcterms:modified>
</cp:coreProperties>
</file>