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78" r:id="rId2"/>
    <p:sldId id="379" r:id="rId3"/>
    <p:sldId id="381" r:id="rId4"/>
    <p:sldId id="382" r:id="rId5"/>
    <p:sldId id="380" r:id="rId6"/>
    <p:sldId id="383" r:id="rId7"/>
    <p:sldId id="390" r:id="rId8"/>
    <p:sldId id="384" r:id="rId9"/>
    <p:sldId id="386" r:id="rId10"/>
    <p:sldId id="387" r:id="rId11"/>
    <p:sldId id="389" r:id="rId12"/>
    <p:sldId id="388" r:id="rId1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20BE"/>
    <a:srgbClr val="3D0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44"/>
    <p:restoredTop sz="96327"/>
  </p:normalViewPr>
  <p:slideViewPr>
    <p:cSldViewPr snapToGrid="0">
      <p:cViewPr>
        <p:scale>
          <a:sx n="73" d="100"/>
          <a:sy n="73" d="100"/>
        </p:scale>
        <p:origin x="240" y="3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1045-457A-3340-B4AA-FBB31DB7DA07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44063-D65D-B346-89E1-B82B2F60C032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0128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9723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22024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96941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95083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286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11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3365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D44063-D65D-B346-89E1-B82B2F60C032}" type="slidenum">
              <a:rPr lang="en-BE" smtClean="0"/>
              <a:t>12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29416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69C7B-7DE6-CC94-C085-68D49A9D7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626AB-6F2C-B637-ED2B-6C91376F8F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ED47C-1E5E-8F86-C5F8-B737F9B60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62D2B-35A1-BC91-DDB8-3C8587CD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9534-6861-51AF-1D8D-46A21654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546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380C-EA1B-6D8A-D364-4268D57B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CDF89-5F3F-489B-631D-B152D35A8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F5167-7A22-63BF-BBCB-215B5C1E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086FE-AFDE-39DB-9254-BA6BF2B10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DCCE1-361F-A3DC-FCDB-7DFEEFE7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14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D313BE-1FE9-48A2-0CA3-49E089F33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F20846-89B2-7B29-7E20-938DE20D1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E668E-9969-9B83-1E38-F46DCDA7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B459-A15B-1609-482E-642FD869D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5BA37-E9CF-6977-D60B-A3D14662A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68483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5844850" y="6496544"/>
            <a:ext cx="502300" cy="365125"/>
          </a:xfrm>
          <a:prstGeom prst="rect">
            <a:avLst/>
          </a:prstGeom>
        </p:spPr>
        <p:txBody>
          <a:bodyPr/>
          <a:lstStyle/>
          <a:p>
            <a:fld id="{CF5A1C33-475D-474A-A037-DDAF3DC7AF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1" y="-1"/>
            <a:ext cx="12191999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3672"/>
            <a:ext cx="12191998" cy="6857999"/>
          </a:xfrm>
          <a:prstGeom prst="rect">
            <a:avLst/>
          </a:prstGeom>
        </p:spPr>
      </p:pic>
      <p:sp>
        <p:nvSpPr>
          <p:cNvPr id="20" name="website"/>
          <p:cNvSpPr txBox="1"/>
          <p:nvPr userDrawn="1"/>
        </p:nvSpPr>
        <p:spPr>
          <a:xfrm>
            <a:off x="10347648" y="6381622"/>
            <a:ext cx="179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landersArtSans-Medium" panose="00000600000000000000" pitchFamily="2" charset="0"/>
              </a:rPr>
              <a:t>vscentrum</a:t>
            </a:r>
            <a:r>
              <a:rPr lang="en-US" dirty="0">
                <a:solidFill>
                  <a:schemeClr val="bg2"/>
                </a:solidFill>
              </a:rPr>
              <a:t>.be</a:t>
            </a:r>
          </a:p>
        </p:txBody>
      </p:sp>
      <p:sp>
        <p:nvSpPr>
          <p:cNvPr id="14" name="Picture Placeholder 13" hidden="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2598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15" name="logo block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50" y="392644"/>
            <a:ext cx="1390649" cy="541902"/>
          </a:xfrm>
          <a:prstGeom prst="rect">
            <a:avLst/>
          </a:prstGeom>
        </p:spPr>
      </p:pic>
      <p:pic>
        <p:nvPicPr>
          <p:cNvPr id="16" name="combi logo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0" y="6143089"/>
            <a:ext cx="3415861" cy="591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540" y="4742238"/>
            <a:ext cx="11239500" cy="1092436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93E5D-BEE1-78F3-8195-60364E93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B4B53-A3D4-2D16-94D8-9B9D015F2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FC52F-DE39-BC1E-97CF-3CC6167B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432AA-3FDE-91F4-C696-3F4174391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F927-B249-DA01-8E48-E69C40FD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355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F67A7-162C-2DB7-A2FF-563A292D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E1DAE-28B6-515D-37B2-008B1AB62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B9A52-62D3-1852-FE11-817CEBE4D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A1842-F3BF-BD71-2AFC-51D4C0C92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01194-F13A-8685-F081-6DEC5044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7529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23CE4-AF50-0FD9-6F76-8ABCA94EC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205D9-113C-24B0-85BD-6CDE596638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71194-8869-5291-8011-6A87093BC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2029-E889-D812-6595-AD17B947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9D66E-A58A-F1CD-BC3C-E58950C9C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1AF38-E357-828C-1657-8CCF6008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1561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8353-E994-106B-E75C-F985F9E47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2B02-659A-DCB4-B60B-F7D573889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4E6A1-45E7-CCEF-6275-B68EBB498F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115D9-FD13-1ED0-AE3C-C221E12C3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7AB89-EE02-EEB9-5369-6C563CF77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EB187E-E003-DABA-B8E0-BB547AC1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F42913-B66F-FF60-9452-6496656F3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59D2F6-D651-9D16-4692-41E4FB063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84369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A1667-4FB3-DC9A-8A7E-E203497C7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158117-2459-AEB8-0C2C-BB1A9D80F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2EA74-B2A7-C1B4-B2F4-29F43764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42E3B-094E-E966-39B0-BE209DC0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7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1FC39-606F-9812-E7A1-441095BCE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C1E16-50C4-8251-C316-9F119808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6017F-0DC0-7571-14C0-33A803A1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41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41DA6-DD18-F45A-EC6F-A495B37C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ACD56-5484-579D-903B-381974849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DB71A7-8E5E-E9F1-D862-8DB2AE88A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B111E-2E36-6A07-238D-4A57549F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1E506-53D0-88CB-4B6F-A87E419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496C2-992A-D308-E1F4-C2D6FE27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0147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8FE3-BE22-4FBB-3641-3A88E29A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C3C98-4301-7398-B76C-22685CB3A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55817-3E91-B082-ED33-D55E5D0EA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0EEA0-F9EB-3F4B-E2C0-BE221AB5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17184-324C-5F27-C54B-91A599B8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9E80F-6914-BC3B-F5B7-F2DD03DE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341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0F93A9-719A-27C5-0C0C-06D7B78F2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399E1-C0F9-68B1-B0E4-4D722BC76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7A3B1-D4A6-1F17-AFC2-AA05673BF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1A5B2-02C7-5E49-9578-37A38D3869A2}" type="datetimeFigureOut">
              <a:rPr lang="en-BE" smtClean="0"/>
              <a:t>10/10/2023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917EB-8BDE-F2EF-5018-C3A75C2E1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B3120-0A8C-FD62-C355-24311D7FA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5CA34-D4E3-4E48-8F90-E3DD2755AB8D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640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microsoft.com/office/2007/relationships/hdphoto" Target="../media/hdphoto6.wdp"/><Relationship Id="rId4" Type="http://schemas.microsoft.com/office/2007/relationships/hdphoto" Target="../media/hdphoto5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616" y="509290"/>
            <a:ext cx="11239500" cy="5151769"/>
          </a:xfrm>
        </p:spPr>
        <p:txBody>
          <a:bodyPr>
            <a:noAutofit/>
          </a:bodyPr>
          <a:lstStyle/>
          <a:p>
            <a:r>
              <a:rPr lang="nl-BE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Scientific Programming</a:t>
            </a:r>
            <a:br>
              <a:rPr lang="nl-BE" sz="44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BE" sz="5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 The Age of AI</a:t>
            </a:r>
            <a:br>
              <a:rPr lang="nl-BE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nl-BE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nl-BE" sz="4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BE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Frederik De Ceuster</a:t>
            </a:r>
            <a:endParaRPr lang="en-US" sz="44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7616" y="3599688"/>
            <a:ext cx="11239500" cy="21878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dirty="0">
              <a:solidFill>
                <a:srgbClr val="DB6C3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A679A0-22D7-46D5-E3F2-211F06D5243C}"/>
              </a:ext>
            </a:extLst>
          </p:cNvPr>
          <p:cNvSpPr/>
          <p:nvPr/>
        </p:nvSpPr>
        <p:spPr>
          <a:xfrm>
            <a:off x="4354390" y="6097904"/>
            <a:ext cx="1489754" cy="6519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highlight>
                <a:srgbClr val="F3F3F0"/>
              </a:highlight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65A4DDB-3FFE-BC67-E9D5-6D8F53BE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26" y="6172925"/>
            <a:ext cx="1300029" cy="5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2382BED-A163-00E9-6B49-D471E9C7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634" y="6080761"/>
            <a:ext cx="1830655" cy="66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60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5000"/>
    </mc:Choice>
    <mc:Fallback>
      <p:transition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360207" y="1099197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endParaRPr lang="en-BE" sz="32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11409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Large Language Models for </a:t>
            </a:r>
            <a:r>
              <a:rPr lang="en-BE" sz="4200" b="1" dirty="0"/>
              <a:t>code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64460FE-C09B-91F0-2428-4E988EDFC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4" y="1707538"/>
            <a:ext cx="4450273" cy="57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F32377C4-4BDB-0506-9DCA-BAFBF099C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29693" r="55849" b="18514"/>
          <a:stretch/>
        </p:blipFill>
        <p:spPr bwMode="auto">
          <a:xfrm>
            <a:off x="7931505" y="4227745"/>
            <a:ext cx="2787398" cy="19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84A6B4-2CAD-AF07-C5C2-73F2F11176BA}"/>
              </a:ext>
            </a:extLst>
          </p:cNvPr>
          <p:cNvSpPr txBox="1"/>
          <p:nvPr/>
        </p:nvSpPr>
        <p:spPr>
          <a:xfrm>
            <a:off x="2009563" y="2872215"/>
            <a:ext cx="5402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161616"/>
                </a:solidFill>
                <a:latin typeface="IBM Plex Sans" panose="020F0502020204030204" pitchFamily="34" charset="0"/>
              </a:rPr>
              <a:t>IBM</a:t>
            </a:r>
            <a:br>
              <a:rPr lang="en-GB" sz="3600" dirty="0">
                <a:solidFill>
                  <a:srgbClr val="161616"/>
                </a:solidFill>
                <a:latin typeface="IBM Plex Sans" panose="020F0502020204030204" pitchFamily="34" charset="0"/>
              </a:rPr>
            </a:br>
            <a:r>
              <a:rPr lang="en-GB" sz="3600" dirty="0" err="1">
                <a:solidFill>
                  <a:srgbClr val="161616"/>
                </a:solidFill>
                <a:latin typeface="IBM Plex Sans" panose="020F0502020204030204" pitchFamily="34" charset="0"/>
              </a:rPr>
              <a:t>w</a:t>
            </a:r>
            <a:r>
              <a:rPr lang="en-GB" sz="3600" b="0" i="0" u="none" strike="noStrike" dirty="0" err="1">
                <a:solidFill>
                  <a:srgbClr val="161616"/>
                </a:solidFill>
                <a:effectLst/>
                <a:latin typeface="IBM Plex Sans" panose="020F0502020204030204" pitchFamily="34" charset="0"/>
              </a:rPr>
              <a:t>atson</a:t>
            </a:r>
            <a:r>
              <a:rPr lang="en-GB" sz="3600" b="0" i="0" u="none" strike="noStrike" dirty="0" err="1">
                <a:solidFill>
                  <a:srgbClr val="0F62FE"/>
                </a:solidFill>
                <a:effectLst/>
                <a:latin typeface="IBM Plex Sans" panose="020F0502020204030204" pitchFamily="34" charset="0"/>
              </a:rPr>
              <a:t>x</a:t>
            </a:r>
            <a:br>
              <a:rPr lang="en-GB" sz="3600" dirty="0">
                <a:solidFill>
                  <a:srgbClr val="0F62FE"/>
                </a:solidFill>
                <a:latin typeface="IBM Plex Sans" panose="020F0502020204030204" pitchFamily="34" charset="0"/>
              </a:rPr>
            </a:br>
            <a:r>
              <a:rPr lang="en-GB" sz="3600" b="0" i="0" u="none" strike="noStrike" dirty="0">
                <a:solidFill>
                  <a:srgbClr val="161616"/>
                </a:solidFill>
                <a:effectLst/>
                <a:latin typeface="IBM Plex Sans" panose="020F0502020204030204" pitchFamily="34" charset="0"/>
              </a:rPr>
              <a:t>Code Assistant</a:t>
            </a:r>
            <a:endParaRPr lang="en-BE" sz="3600" dirty="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45A988C2-30A8-F36F-4330-82D8C4A80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37611" r="16793" b="37103"/>
          <a:stretch/>
        </p:blipFill>
        <p:spPr bwMode="auto">
          <a:xfrm>
            <a:off x="6332428" y="3014322"/>
            <a:ext cx="4303608" cy="8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C953480F-29D6-E466-BCF6-E519B7E4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1" y="5055476"/>
            <a:ext cx="4450273" cy="1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90FA8B08-6C94-FD46-7C6C-B5D091813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2249" r="7100" b="19972"/>
          <a:stretch/>
        </p:blipFill>
        <p:spPr bwMode="auto">
          <a:xfrm>
            <a:off x="7869379" y="1477076"/>
            <a:ext cx="2721693" cy="10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8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360207" y="1099197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endParaRPr lang="en-BE" sz="32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11409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future of AI-assisted software development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B83E2A-16F2-FF8C-0F50-DEC8E3838A4F}"/>
              </a:ext>
            </a:extLst>
          </p:cNvPr>
          <p:cNvSpPr txBox="1">
            <a:spLocks/>
          </p:cNvSpPr>
          <p:nvPr/>
        </p:nvSpPr>
        <p:spPr>
          <a:xfrm>
            <a:off x="512607" y="1231779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BE" sz="3200" b="1" dirty="0">
                <a:latin typeface="+mj-lt"/>
              </a:rPr>
              <a:t>Short term (or even today)</a:t>
            </a: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Improved developer productivity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	-  AI writes boilerplate code, documentation, tests, …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18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Democratizing software development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	-  AI as instructor, providing feedback, explaining code, …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1800" dirty="0">
                <a:latin typeface="+mj-lt"/>
              </a:rPr>
              <a:t> </a:t>
            </a:r>
            <a:endParaRPr lang="en-BE" sz="3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More technology agnostic with AI’s translation capabilities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	-  Translate legacy code (e.g. COBOL)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	-  Translate CPU to GPU code</a:t>
            </a:r>
          </a:p>
        </p:txBody>
      </p:sp>
    </p:spTree>
    <p:extLst>
      <p:ext uri="{BB962C8B-B14F-4D97-AF65-F5344CB8AC3E}">
        <p14:creationId xmlns:p14="http://schemas.microsoft.com/office/powerpoint/2010/main" val="6144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360207" y="1099197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endParaRPr lang="en-BE" sz="32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11409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future of AI-assisted software development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B83E2A-16F2-FF8C-0F50-DEC8E3838A4F}"/>
              </a:ext>
            </a:extLst>
          </p:cNvPr>
          <p:cNvSpPr txBox="1">
            <a:spLocks/>
          </p:cNvSpPr>
          <p:nvPr/>
        </p:nvSpPr>
        <p:spPr>
          <a:xfrm>
            <a:off x="512607" y="1234012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b="1" dirty="0">
                <a:latin typeface="+mj-lt"/>
              </a:rPr>
              <a:t>Long term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b="1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Another language abstraction? A new type of compiler?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	-  From natural language specification to code?</a:t>
            </a:r>
            <a:br>
              <a:rPr lang="en-BE" sz="3200" dirty="0">
                <a:latin typeface="+mj-lt"/>
              </a:rPr>
            </a:br>
            <a:endParaRPr lang="en-BE" sz="3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From software developer to development manager?</a:t>
            </a:r>
          </a:p>
        </p:txBody>
      </p:sp>
    </p:spTree>
    <p:extLst>
      <p:ext uri="{BB962C8B-B14F-4D97-AF65-F5344CB8AC3E}">
        <p14:creationId xmlns:p14="http://schemas.microsoft.com/office/powerpoint/2010/main" val="433337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156E1649-9FCC-B6A7-5BCF-E28F5DCBF7AB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1500"/>
                    </a14:imgEffect>
                    <a14:imgEffect>
                      <a14:saturation sat="200000"/>
                    </a14:imgEffect>
                    <a14:imgEffect>
                      <a14:brightnessContrast bright="-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3099" r="15149" b="3097"/>
          <a:stretch/>
        </p:blipFill>
        <p:spPr bwMode="auto">
          <a:xfrm>
            <a:off x="4704000" y="0"/>
            <a:ext cx="7488000" cy="6861600"/>
          </a:xfrm>
          <a:prstGeom prst="rect">
            <a:avLst/>
          </a:prstGeom>
          <a:noFill/>
          <a:effectLst>
            <a:glow>
              <a:schemeClr val="accent1">
                <a:alpha val="44137"/>
              </a:schemeClr>
            </a:glo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70A-4DAB-DAE0-1868-777B920D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465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br>
              <a:rPr lang="en-BE" dirty="0"/>
            </a:br>
            <a:r>
              <a:rPr lang="en-BE" sz="3200" dirty="0">
                <a:latin typeface="+mj-lt"/>
              </a:rPr>
              <a:t>2011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IBM’s </a:t>
            </a:r>
            <a:r>
              <a:rPr lang="en-BE" sz="3200" b="1" dirty="0">
                <a:latin typeface="+mj-lt"/>
              </a:rPr>
              <a:t>Watson</a:t>
            </a:r>
            <a:r>
              <a:rPr lang="en-BE" sz="3200" dirty="0">
                <a:latin typeface="+mj-lt"/>
              </a:rPr>
              <a:t> beats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humans at Jeopardy!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20E1040-48F4-29F9-3B4B-C622CE01D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82" y="1216018"/>
            <a:ext cx="6303818" cy="472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59F4AA-2CDB-0C38-65A5-FA558F39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</p:spTree>
    <p:extLst>
      <p:ext uri="{BB962C8B-B14F-4D97-AF65-F5344CB8AC3E}">
        <p14:creationId xmlns:p14="http://schemas.microsoft.com/office/powerpoint/2010/main" val="1878687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F2659A22-7CBC-560A-808A-903A44622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6556"/>
                    </a14:imgEffect>
                    <a14:imgEffect>
                      <a14:saturation sat="199000"/>
                    </a14:imgEffect>
                    <a14:imgEffect>
                      <a14:brightnessContrast brigh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7" t="1933" r="17589" b="1933"/>
          <a:stretch/>
        </p:blipFill>
        <p:spPr bwMode="auto">
          <a:xfrm>
            <a:off x="4702628" y="1"/>
            <a:ext cx="7488000" cy="685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70A-4DAB-DAE0-1868-777B920D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465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br>
              <a:rPr lang="en-BE" dirty="0">
                <a:latin typeface="+mj-lt"/>
              </a:rPr>
            </a:br>
            <a:r>
              <a:rPr lang="en-BE" sz="3200" dirty="0">
                <a:latin typeface="+mj-lt"/>
              </a:rPr>
              <a:t>2016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DeepMind’s </a:t>
            </a:r>
            <a:r>
              <a:rPr lang="en-BE" sz="3200" b="1" dirty="0">
                <a:latin typeface="+mj-lt"/>
              </a:rPr>
              <a:t>AlphaGo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beats humans at Go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30F8599-57BA-B7B8-0645-CA45500F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13" y="1515559"/>
            <a:ext cx="7179026" cy="403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072813E-D8D0-A98C-0965-28729A827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</p:spTree>
    <p:extLst>
      <p:ext uri="{BB962C8B-B14F-4D97-AF65-F5344CB8AC3E}">
        <p14:creationId xmlns:p14="http://schemas.microsoft.com/office/powerpoint/2010/main" val="250096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5EA0971-FC48-9B02-1EAF-A4383FC806B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4" t="12536" r="21121" b="19501"/>
          <a:stretch/>
        </p:blipFill>
        <p:spPr bwMode="auto">
          <a:xfrm>
            <a:off x="4704000" y="0"/>
            <a:ext cx="748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CE70A-4DAB-DAE0-1868-777B920D3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465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br>
              <a:rPr lang="en-BE" dirty="0">
                <a:latin typeface="+mj-lt"/>
              </a:rPr>
            </a:br>
            <a:r>
              <a:rPr lang="en-BE" sz="3200" dirty="0">
                <a:latin typeface="+mj-lt"/>
              </a:rPr>
              <a:t>2023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OpenAI’s </a:t>
            </a:r>
            <a:r>
              <a:rPr lang="en-BE" sz="3200" b="1" dirty="0">
                <a:latin typeface="+mj-lt"/>
              </a:rPr>
              <a:t>DALL-E2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beats humans at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“photography”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E215D3-40C5-1637-B567-FEDE555FE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8" r="20866"/>
          <a:stretch/>
        </p:blipFill>
        <p:spPr bwMode="auto">
          <a:xfrm>
            <a:off x="6110514" y="124691"/>
            <a:ext cx="5111112" cy="660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765262-BAD1-52F9-A558-B5BD71A10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</p:spTree>
    <p:extLst>
      <p:ext uri="{BB962C8B-B14F-4D97-AF65-F5344CB8AC3E}">
        <p14:creationId xmlns:p14="http://schemas.microsoft.com/office/powerpoint/2010/main" val="131624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4113752F-1FDD-EA09-5253-717715D0B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326" y="630866"/>
            <a:ext cx="4318817" cy="572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13E593-C540-0E03-E5A2-697EC4EF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209689-22B0-7EDB-2E64-9AD175E91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679" y="632627"/>
            <a:ext cx="4318817" cy="572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690AF-1664-5EB6-445D-3AC3D84C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75" y="3183113"/>
            <a:ext cx="7772400" cy="1444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ED136-A5FB-F7EB-9B78-C113A80CA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75" y="4762985"/>
            <a:ext cx="7772400" cy="1865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B15EBA-44DB-F99B-AD67-E7D14FF4F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23" y="1519283"/>
            <a:ext cx="10515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BE" sz="3200" dirty="0">
                <a:latin typeface="+mj-lt"/>
              </a:rPr>
              <a:t>Many scientific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BE" sz="3200" dirty="0">
                <a:latin typeface="+mj-lt"/>
              </a:rPr>
              <a:t>contributions</a:t>
            </a:r>
          </a:p>
        </p:txBody>
      </p:sp>
    </p:spTree>
    <p:extLst>
      <p:ext uri="{BB962C8B-B14F-4D97-AF65-F5344CB8AC3E}">
        <p14:creationId xmlns:p14="http://schemas.microsoft.com/office/powerpoint/2010/main" val="2137763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A142FEF-F603-1B3A-CED9-6B03B0A7B9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13049" r="22843"/>
          <a:stretch/>
        </p:blipFill>
        <p:spPr bwMode="auto">
          <a:xfrm>
            <a:off x="4704000" y="0"/>
            <a:ext cx="748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838200" y="16455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November 30, 2022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OpenAI launches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b="1" dirty="0">
                <a:latin typeface="+mj-lt"/>
              </a:rPr>
              <a:t>ChatGPT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+100 mln users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in two months!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CAE1BC-8B26-9FD8-5840-C276182B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00" y="1281647"/>
            <a:ext cx="7488000" cy="49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</p:spTree>
    <p:extLst>
      <p:ext uri="{BB962C8B-B14F-4D97-AF65-F5344CB8AC3E}">
        <p14:creationId xmlns:p14="http://schemas.microsoft.com/office/powerpoint/2010/main" val="4110115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A142FEF-F603-1B3A-CED9-6B03B0A7B903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13049" r="22843"/>
          <a:stretch/>
        </p:blipFill>
        <p:spPr bwMode="auto">
          <a:xfrm>
            <a:off x="4704000" y="0"/>
            <a:ext cx="748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838200" y="16455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November 30, 2022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OpenAI launches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b="1" dirty="0">
                <a:latin typeface="+mj-lt"/>
              </a:rPr>
              <a:t>ChatGPT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+100 mln users</a:t>
            </a: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in two months!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CAE1BC-8B26-9FD8-5840-C276182B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000" y="1281647"/>
            <a:ext cx="7488000" cy="49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The Age of AI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3B9E6-C2F2-D382-11F5-E685054CD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787" y="875437"/>
            <a:ext cx="5049717" cy="3038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5B3E3-FCDA-A152-5447-B03700CED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8787" y="352714"/>
            <a:ext cx="2458299" cy="4419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38C37F-4FF9-E6F9-964F-9C55FF10A6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786" y="4206009"/>
            <a:ext cx="3666613" cy="594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8C229-7C93-11DE-87B4-BC75EE96B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8786" y="4875871"/>
            <a:ext cx="6435214" cy="17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77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193954" y="955959"/>
            <a:ext cx="10515600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r>
              <a:rPr lang="en-BE" sz="3200" dirty="0">
                <a:latin typeface="+mj-lt"/>
              </a:rPr>
              <a:t>Deep artificial neural networks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trained to repeatedly predict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the next word in a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3200" dirty="0">
                <a:latin typeface="+mj-lt"/>
              </a:rPr>
              <a:t>text sequence</a:t>
            </a:r>
            <a:endParaRPr lang="en-BE" sz="2400" dirty="0">
              <a:latin typeface="+mj-lt"/>
            </a:endParaRPr>
          </a:p>
          <a:p>
            <a:pPr>
              <a:lnSpc>
                <a:spcPct val="100000"/>
              </a:lnSpc>
            </a:pPr>
            <a:endParaRPr lang="en-BE" sz="32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10</a:t>
            </a:r>
            <a:r>
              <a:rPr lang="en-BE" sz="3200" baseline="30000" dirty="0">
                <a:latin typeface="+mj-lt"/>
              </a:rPr>
              <a:t>9</a:t>
            </a:r>
            <a:r>
              <a:rPr lang="en-BE" sz="3200" dirty="0">
                <a:latin typeface="+mj-lt"/>
              </a:rPr>
              <a:t> to 10</a:t>
            </a:r>
            <a:r>
              <a:rPr lang="en-BE" sz="3200" baseline="30000" dirty="0">
                <a:latin typeface="+mj-lt"/>
              </a:rPr>
              <a:t>12</a:t>
            </a:r>
            <a:r>
              <a:rPr lang="en-BE" sz="3200" dirty="0">
                <a:latin typeface="+mj-lt"/>
              </a:rPr>
              <a:t> free parameters</a:t>
            </a:r>
          </a:p>
          <a:p>
            <a:pPr>
              <a:lnSpc>
                <a:spcPct val="100000"/>
              </a:lnSpc>
            </a:pPr>
            <a:endParaRPr lang="en-BE" sz="2400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Trained on “the internet”</a:t>
            </a:r>
          </a:p>
          <a:p>
            <a:pPr>
              <a:lnSpc>
                <a:spcPct val="100000"/>
              </a:lnSpc>
            </a:pPr>
            <a:endParaRPr lang="en-BE" sz="32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7195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Large Language Models (LLMs)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B54B4E-525E-F4BC-410C-C3C4C0485DA5}"/>
              </a:ext>
            </a:extLst>
          </p:cNvPr>
          <p:cNvSpPr txBox="1"/>
          <p:nvPr/>
        </p:nvSpPr>
        <p:spPr>
          <a:xfrm>
            <a:off x="5680369" y="4841723"/>
            <a:ext cx="6428509" cy="148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BE" sz="3200" dirty="0">
                <a:latin typeface="Monaco" pitchFamily="2" charset="77"/>
                <a:cs typeface="Arial" panose="020B0604020202020204" pitchFamily="34" charset="0"/>
              </a:rPr>
              <a:t>This is not a</a:t>
            </a:r>
            <a:r>
              <a:rPr lang="en-BE" sz="3200" dirty="0">
                <a:solidFill>
                  <a:srgbClr val="C00000"/>
                </a:solidFill>
                <a:latin typeface="Monaco" pitchFamily="2" charset="77"/>
                <a:cs typeface="Arial" panose="020B0604020202020204" pitchFamily="34" charset="0"/>
              </a:rPr>
              <a:t> pipe  (65%)</a:t>
            </a:r>
          </a:p>
          <a:p>
            <a:pPr>
              <a:lnSpc>
                <a:spcPct val="150000"/>
              </a:lnSpc>
            </a:pPr>
            <a:r>
              <a:rPr lang="en-BE" sz="3200" dirty="0">
                <a:solidFill>
                  <a:schemeClr val="bg1"/>
                </a:solidFill>
                <a:latin typeface="Monaco" pitchFamily="2" charset="77"/>
                <a:cs typeface="Arial" panose="020B0604020202020204" pitchFamily="34" charset="0"/>
              </a:rPr>
              <a:t>This is not a </a:t>
            </a:r>
            <a:r>
              <a:rPr lang="en-BE" sz="3200" dirty="0">
                <a:solidFill>
                  <a:srgbClr val="C00000"/>
                </a:solidFill>
                <a:latin typeface="Monaco" pitchFamily="2" charset="77"/>
                <a:cs typeface="Arial" panose="020B0604020202020204" pitchFamily="34" charset="0"/>
              </a:rPr>
              <a:t>drill (35%)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7C3D3E-D661-A0F8-B7BB-8D9A582B00E9}"/>
              </a:ext>
            </a:extLst>
          </p:cNvPr>
          <p:cNvSpPr/>
          <p:nvPr/>
        </p:nvSpPr>
        <p:spPr>
          <a:xfrm>
            <a:off x="5680369" y="4966418"/>
            <a:ext cx="1177636" cy="64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27F0ED-461A-EAA3-A615-D38E86DA0934}"/>
              </a:ext>
            </a:extLst>
          </p:cNvPr>
          <p:cNvSpPr/>
          <p:nvPr/>
        </p:nvSpPr>
        <p:spPr>
          <a:xfrm>
            <a:off x="6927280" y="4966418"/>
            <a:ext cx="623452" cy="64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4BA25-D233-4ADB-12A1-0A1CD840B89C}"/>
              </a:ext>
            </a:extLst>
          </p:cNvPr>
          <p:cNvSpPr/>
          <p:nvPr/>
        </p:nvSpPr>
        <p:spPr>
          <a:xfrm>
            <a:off x="7620006" y="4966418"/>
            <a:ext cx="886689" cy="64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CE650-A7EB-8C10-AD57-9B6D6D645C50}"/>
              </a:ext>
            </a:extLst>
          </p:cNvPr>
          <p:cNvSpPr/>
          <p:nvPr/>
        </p:nvSpPr>
        <p:spPr>
          <a:xfrm>
            <a:off x="8575971" y="4966418"/>
            <a:ext cx="457198" cy="6446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C6EA7-4ADC-CCB8-3F2A-36BD0ED400D1}"/>
              </a:ext>
            </a:extLst>
          </p:cNvPr>
          <p:cNvSpPr/>
          <p:nvPr/>
        </p:nvSpPr>
        <p:spPr>
          <a:xfrm>
            <a:off x="9130154" y="4966418"/>
            <a:ext cx="1122214" cy="644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288FF-8191-9D67-574F-A20078B103D4}"/>
              </a:ext>
            </a:extLst>
          </p:cNvPr>
          <p:cNvSpPr/>
          <p:nvPr/>
        </p:nvSpPr>
        <p:spPr>
          <a:xfrm>
            <a:off x="9130153" y="5706656"/>
            <a:ext cx="1343887" cy="6446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6747765-AF75-40C2-2263-7876D3510EF4}"/>
              </a:ext>
            </a:extLst>
          </p:cNvPr>
          <p:cNvCxnSpPr/>
          <p:nvPr/>
        </p:nvCxnSpPr>
        <p:spPr>
          <a:xfrm flipV="1">
            <a:off x="6276111" y="4475024"/>
            <a:ext cx="0" cy="366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E4DC9E-0AAC-7E02-1465-D5CAF2D4CF80}"/>
              </a:ext>
            </a:extLst>
          </p:cNvPr>
          <p:cNvCxnSpPr/>
          <p:nvPr/>
        </p:nvCxnSpPr>
        <p:spPr>
          <a:xfrm flipV="1">
            <a:off x="7218220" y="4475024"/>
            <a:ext cx="0" cy="366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A55C12-F11D-1C74-0097-EAABF1DEFA49}"/>
              </a:ext>
            </a:extLst>
          </p:cNvPr>
          <p:cNvCxnSpPr/>
          <p:nvPr/>
        </p:nvCxnSpPr>
        <p:spPr>
          <a:xfrm flipV="1">
            <a:off x="8077202" y="4475024"/>
            <a:ext cx="0" cy="366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54DFE5-474E-0F5B-AE2C-CB9194B73F7E}"/>
              </a:ext>
            </a:extLst>
          </p:cNvPr>
          <p:cNvCxnSpPr/>
          <p:nvPr/>
        </p:nvCxnSpPr>
        <p:spPr>
          <a:xfrm flipV="1">
            <a:off x="8783783" y="4475024"/>
            <a:ext cx="0" cy="3666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E5BDF4-3AE2-A4DA-A9C9-644D81DDA349}"/>
              </a:ext>
            </a:extLst>
          </p:cNvPr>
          <p:cNvCxnSpPr>
            <a:cxnSpLocks/>
          </p:cNvCxnSpPr>
          <p:nvPr/>
        </p:nvCxnSpPr>
        <p:spPr>
          <a:xfrm>
            <a:off x="9739747" y="4475024"/>
            <a:ext cx="0" cy="36669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DF45E62-5214-1049-2EFE-2F9CE4670644}"/>
              </a:ext>
            </a:extLst>
          </p:cNvPr>
          <p:cNvSpPr/>
          <p:nvPr/>
        </p:nvSpPr>
        <p:spPr>
          <a:xfrm>
            <a:off x="5680369" y="4139308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A702A4C-83B6-39F6-C204-907AE5A955E5}"/>
              </a:ext>
            </a:extLst>
          </p:cNvPr>
          <p:cNvCxnSpPr>
            <a:cxnSpLocks/>
          </p:cNvCxnSpPr>
          <p:nvPr/>
        </p:nvCxnSpPr>
        <p:spPr>
          <a:xfrm>
            <a:off x="11236038" y="4475024"/>
            <a:ext cx="0" cy="36669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D34D7-0D4C-3484-6496-D786281D908E}"/>
              </a:ext>
            </a:extLst>
          </p:cNvPr>
          <p:cNvSpPr/>
          <p:nvPr/>
        </p:nvSpPr>
        <p:spPr>
          <a:xfrm>
            <a:off x="9130153" y="4139308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BAA175-DAE7-B493-338C-40680015BBCB}"/>
              </a:ext>
            </a:extLst>
          </p:cNvPr>
          <p:cNvSpPr/>
          <p:nvPr/>
        </p:nvSpPr>
        <p:spPr>
          <a:xfrm>
            <a:off x="5680369" y="3879790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F0B5DCB-2B90-AEC8-5DB7-63AC8F0C456B}"/>
              </a:ext>
            </a:extLst>
          </p:cNvPr>
          <p:cNvSpPr/>
          <p:nvPr/>
        </p:nvSpPr>
        <p:spPr>
          <a:xfrm>
            <a:off x="5680369" y="3568542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AB7C81-2512-4C93-063D-A74EB09CB0F2}"/>
              </a:ext>
            </a:extLst>
          </p:cNvPr>
          <p:cNvSpPr/>
          <p:nvPr/>
        </p:nvSpPr>
        <p:spPr>
          <a:xfrm>
            <a:off x="5680369" y="3309024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09451A-702B-E282-3783-8F739BD07678}"/>
              </a:ext>
            </a:extLst>
          </p:cNvPr>
          <p:cNvSpPr/>
          <p:nvPr/>
        </p:nvSpPr>
        <p:spPr>
          <a:xfrm>
            <a:off x="5680369" y="3049506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3E0A788-C5E5-AACD-7F89-C2EC0B842270}"/>
              </a:ext>
            </a:extLst>
          </p:cNvPr>
          <p:cNvSpPr/>
          <p:nvPr/>
        </p:nvSpPr>
        <p:spPr>
          <a:xfrm>
            <a:off x="5680369" y="2738258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3AFA8B-8DBF-2958-7042-5C7E3E7ED6D4}"/>
              </a:ext>
            </a:extLst>
          </p:cNvPr>
          <p:cNvSpPr/>
          <p:nvPr/>
        </p:nvSpPr>
        <p:spPr>
          <a:xfrm>
            <a:off x="9130153" y="3879790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AC1040-FF49-EEA1-5B19-22405CDE050C}"/>
              </a:ext>
            </a:extLst>
          </p:cNvPr>
          <p:cNvSpPr/>
          <p:nvPr/>
        </p:nvSpPr>
        <p:spPr>
          <a:xfrm>
            <a:off x="9130153" y="3571779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A2B0A9-11B9-7E57-0F74-E2E08BC8EB93}"/>
              </a:ext>
            </a:extLst>
          </p:cNvPr>
          <p:cNvSpPr/>
          <p:nvPr/>
        </p:nvSpPr>
        <p:spPr>
          <a:xfrm>
            <a:off x="9130153" y="3309024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7F8306-9F8A-106A-4900-0350035F626F}"/>
              </a:ext>
            </a:extLst>
          </p:cNvPr>
          <p:cNvSpPr/>
          <p:nvPr/>
        </p:nvSpPr>
        <p:spPr>
          <a:xfrm>
            <a:off x="9130153" y="3049506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7B9FA2-21E2-C48C-FE80-E9D88DB049C0}"/>
              </a:ext>
            </a:extLst>
          </p:cNvPr>
          <p:cNvSpPr/>
          <p:nvPr/>
        </p:nvSpPr>
        <p:spPr>
          <a:xfrm>
            <a:off x="9130153" y="2741495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BC34DB-52E7-B931-042B-55A7B4DAF061}"/>
              </a:ext>
            </a:extLst>
          </p:cNvPr>
          <p:cNvSpPr/>
          <p:nvPr/>
        </p:nvSpPr>
        <p:spPr>
          <a:xfrm>
            <a:off x="5680369" y="1538780"/>
            <a:ext cx="6165264" cy="18841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844CEC5-84F7-4D5E-8942-2271ABA51EE2}"/>
              </a:ext>
            </a:extLst>
          </p:cNvPr>
          <p:cNvCxnSpPr>
            <a:cxnSpLocks/>
          </p:cNvCxnSpPr>
          <p:nvPr/>
        </p:nvCxnSpPr>
        <p:spPr>
          <a:xfrm>
            <a:off x="8866919" y="1632985"/>
            <a:ext cx="45719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DC872017-2BBF-8507-E3F8-2D74C2C15284}"/>
              </a:ext>
            </a:extLst>
          </p:cNvPr>
          <p:cNvSpPr/>
          <p:nvPr/>
        </p:nvSpPr>
        <p:spPr>
          <a:xfrm>
            <a:off x="5694227" y="2423565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73517-8FF0-19DF-90DB-248340C07142}"/>
              </a:ext>
            </a:extLst>
          </p:cNvPr>
          <p:cNvSpPr/>
          <p:nvPr/>
        </p:nvSpPr>
        <p:spPr>
          <a:xfrm>
            <a:off x="5694227" y="2164047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06EA46-1EE7-F205-719D-6534D1F87E76}"/>
              </a:ext>
            </a:extLst>
          </p:cNvPr>
          <p:cNvSpPr/>
          <p:nvPr/>
        </p:nvSpPr>
        <p:spPr>
          <a:xfrm>
            <a:off x="5694227" y="1852799"/>
            <a:ext cx="3352800" cy="18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CFB7BBF-ECB2-D8E2-EEAC-9CEE343D9382}"/>
              </a:ext>
            </a:extLst>
          </p:cNvPr>
          <p:cNvSpPr/>
          <p:nvPr/>
        </p:nvSpPr>
        <p:spPr>
          <a:xfrm>
            <a:off x="9144011" y="2423565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0208F58-5D2E-A84A-B9CB-7EF9B3E083E4}"/>
              </a:ext>
            </a:extLst>
          </p:cNvPr>
          <p:cNvSpPr/>
          <p:nvPr/>
        </p:nvSpPr>
        <p:spPr>
          <a:xfrm>
            <a:off x="9144011" y="2164047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36F0202-E046-B5A4-DFD8-98D520E127E4}"/>
              </a:ext>
            </a:extLst>
          </p:cNvPr>
          <p:cNvSpPr/>
          <p:nvPr/>
        </p:nvSpPr>
        <p:spPr>
          <a:xfrm>
            <a:off x="9144011" y="1856036"/>
            <a:ext cx="2715480" cy="18331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C4CD852-6C6F-573E-206D-5713CFDAC2B3}"/>
              </a:ext>
            </a:extLst>
          </p:cNvPr>
          <p:cNvSpPr txBox="1"/>
          <p:nvPr/>
        </p:nvSpPr>
        <p:spPr>
          <a:xfrm>
            <a:off x="6664045" y="2675883"/>
            <a:ext cx="4350335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BE" sz="3200" dirty="0">
                <a:latin typeface="+mj-lt"/>
              </a:rPr>
              <a:t>Transformer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259195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946456-D0CA-23BE-B1D3-5AE5A43A7D3F}"/>
              </a:ext>
            </a:extLst>
          </p:cNvPr>
          <p:cNvSpPr txBox="1">
            <a:spLocks/>
          </p:cNvSpPr>
          <p:nvPr/>
        </p:nvSpPr>
        <p:spPr>
          <a:xfrm>
            <a:off x="360207" y="1099197"/>
            <a:ext cx="11409219" cy="5597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br>
              <a:rPr lang="en-BE" sz="3200" dirty="0">
                <a:latin typeface="+mj-lt"/>
              </a:rPr>
            </a:br>
            <a:r>
              <a:rPr lang="en-BE" sz="3200" b="1" dirty="0">
                <a:latin typeface="+mj-lt"/>
              </a:rPr>
              <a:t>Opportunity:</a:t>
            </a:r>
            <a:r>
              <a:rPr lang="en-BE" sz="3200" dirty="0">
                <a:latin typeface="+mj-lt"/>
              </a:rPr>
              <a:t> the internet contains plenty of open-source code!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dirty="0">
                <a:latin typeface="+mj-lt"/>
              </a:rPr>
              <a:t>e.g.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BE" sz="3200" dirty="0">
              <a:latin typeface="+mj-lt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BE" sz="3200" b="1" dirty="0">
                <a:latin typeface="+mj-lt"/>
              </a:rPr>
              <a:t>Issues:</a:t>
            </a: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Undesirable biasses</a:t>
            </a:r>
          </a:p>
          <a:p>
            <a:pPr>
              <a:lnSpc>
                <a:spcPct val="100000"/>
              </a:lnSpc>
            </a:pPr>
            <a:r>
              <a:rPr lang="en-BE" sz="3200" dirty="0">
                <a:latin typeface="+mj-lt"/>
              </a:rPr>
              <a:t>Intellectual propery rights</a:t>
            </a:r>
          </a:p>
          <a:p>
            <a:pPr>
              <a:lnSpc>
                <a:spcPct val="100000"/>
              </a:lnSpc>
            </a:pPr>
            <a:endParaRPr lang="en-BE" sz="3200" dirty="0"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094C5D0-99B1-8B6A-B0D1-95648DB5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25" y="161562"/>
            <a:ext cx="11409220" cy="905238"/>
          </a:xfrm>
        </p:spPr>
        <p:txBody>
          <a:bodyPr>
            <a:normAutofit/>
          </a:bodyPr>
          <a:lstStyle/>
          <a:p>
            <a:r>
              <a:rPr lang="en-BE" sz="4200" dirty="0"/>
              <a:t>Large Language Models (LLMs):</a:t>
            </a:r>
            <a:r>
              <a:rPr lang="en-BE" sz="4200" b="1" dirty="0"/>
              <a:t> training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7E3CF-027A-8A66-E03C-377A73B8CC32}"/>
              </a:ext>
            </a:extLst>
          </p:cNvPr>
          <p:cNvSpPr txBox="1"/>
          <p:nvPr/>
        </p:nvSpPr>
        <p:spPr>
          <a:xfrm>
            <a:off x="5320150" y="5255621"/>
            <a:ext cx="6373090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BE" sz="3200" b="1" dirty="0">
                <a:solidFill>
                  <a:schemeClr val="bg1"/>
                </a:solidFill>
                <a:latin typeface="+mj-lt"/>
              </a:rPr>
              <a:t>Do make your projects open-source,</a:t>
            </a:r>
          </a:p>
          <a:p>
            <a:r>
              <a:rPr lang="en-BE" sz="800" b="1" dirty="0">
                <a:solidFill>
                  <a:schemeClr val="bg1"/>
                </a:solidFill>
                <a:latin typeface="+mj-lt"/>
              </a:rPr>
              <a:t> </a:t>
            </a:r>
            <a:endParaRPr lang="en-BE" sz="3200" b="1" dirty="0">
              <a:solidFill>
                <a:schemeClr val="bg1"/>
              </a:solidFill>
              <a:latin typeface="+mj-lt"/>
            </a:endParaRPr>
          </a:p>
          <a:p>
            <a:r>
              <a:rPr lang="en-BE" sz="3200" b="1" dirty="0">
                <a:solidFill>
                  <a:schemeClr val="bg1"/>
                </a:solidFill>
                <a:latin typeface="+mj-lt"/>
              </a:rPr>
              <a:t>but use a proper license!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3690D-633F-5C03-1B82-78E49A34F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55" y="2563091"/>
            <a:ext cx="2474026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3DBB602-CB31-09BE-9D34-DCF34E7D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655" y="2567778"/>
            <a:ext cx="2450591" cy="137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B34FCFD-6F11-3C3B-A3D9-F8CE7006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0498" r="4901" b="17434"/>
          <a:stretch/>
        </p:blipFill>
        <p:spPr bwMode="auto">
          <a:xfrm>
            <a:off x="7205590" y="2777838"/>
            <a:ext cx="3267127" cy="11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078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6ED2AEBFB6B49A44867A9CB13E50C" ma:contentTypeVersion="10" ma:contentTypeDescription="Create a new document." ma:contentTypeScope="" ma:versionID="d4dc373555cbce8227f25037d92c7959">
  <xsd:schema xmlns:xsd="http://www.w3.org/2001/XMLSchema" xmlns:xs="http://www.w3.org/2001/XMLSchema" xmlns:p="http://schemas.microsoft.com/office/2006/metadata/properties" xmlns:ns2="40ea41a1-1a64-4254-b89d-f57f52f18239" xmlns:ns3="7f0f6dc3-8911-43bf-9acc-724b3ec9b709" targetNamespace="http://schemas.microsoft.com/office/2006/metadata/properties" ma:root="true" ma:fieldsID="babb27c27b98f5df42ed49cb62ed5c3e" ns2:_="" ns3:_="">
    <xsd:import namespace="40ea41a1-1a64-4254-b89d-f57f52f18239"/>
    <xsd:import namespace="7f0f6dc3-8911-43bf-9acc-724b3ec9b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a41a1-1a64-4254-b89d-f57f52f182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b6fc0cd-01fe-45a4-a6f7-42bcc5426b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f6dc3-8911-43bf-9acc-724b3ec9b7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3f6bf7f-74cb-47b6-be14-4aea2f4e2509}" ma:internalName="TaxCatchAll" ma:showField="CatchAllData" ma:web="7f0f6dc3-8911-43bf-9acc-724b3ec9b7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f0f6dc3-8911-43bf-9acc-724b3ec9b709" xsi:nil="true"/>
    <lcf76f155ced4ddcb4097134ff3c332f xmlns="40ea41a1-1a64-4254-b89d-f57f52f1823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0B7864-FFB5-43E0-BDE1-8097E4D6A232}"/>
</file>

<file path=customXml/itemProps2.xml><?xml version="1.0" encoding="utf-8"?>
<ds:datastoreItem xmlns:ds="http://schemas.openxmlformats.org/officeDocument/2006/customXml" ds:itemID="{C1F99C51-DBFE-4E9C-8EEE-C932D8F16260}"/>
</file>

<file path=customXml/itemProps3.xml><?xml version="1.0" encoding="utf-8"?>
<ds:datastoreItem xmlns:ds="http://schemas.openxmlformats.org/officeDocument/2006/customXml" ds:itemID="{E972AA93-D546-4FDA-B587-706C410625F4}"/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331</Words>
  <Application>Microsoft Macintosh PowerPoint</Application>
  <PresentationFormat>Widescreen</PresentationFormat>
  <Paragraphs>77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FlandersArtSans-Medium</vt:lpstr>
      <vt:lpstr>IBM Plex Sans</vt:lpstr>
      <vt:lpstr>Monaco</vt:lpstr>
      <vt:lpstr>Office Theme</vt:lpstr>
      <vt:lpstr>Scientific Programming in The Age of AI   Frederik De Ceuster</vt:lpstr>
      <vt:lpstr>The Age of AI</vt:lpstr>
      <vt:lpstr>The Age of AI</vt:lpstr>
      <vt:lpstr>The Age of AI</vt:lpstr>
      <vt:lpstr>The Age of AI</vt:lpstr>
      <vt:lpstr>The Age of AI</vt:lpstr>
      <vt:lpstr>The Age of AI</vt:lpstr>
      <vt:lpstr>Large Language Models (LLMs)</vt:lpstr>
      <vt:lpstr>Large Language Models (LLMs): training data</vt:lpstr>
      <vt:lpstr>Large Language Models for code</vt:lpstr>
      <vt:lpstr>The future of AI-assisted software development</vt:lpstr>
      <vt:lpstr>The future of AI-assisted software development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Programming in The Age of AI   Frederik De Ceuster</dc:title>
  <dc:creator>Frederik De Ceuster</dc:creator>
  <cp:lastModifiedBy>Frederik De Ceuster</cp:lastModifiedBy>
  <cp:revision>1</cp:revision>
  <dcterms:created xsi:type="dcterms:W3CDTF">2023-10-10T05:27:17Z</dcterms:created>
  <dcterms:modified xsi:type="dcterms:W3CDTF">2023-10-11T13:19:42Z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0x010100ECD6ED2AEBFB6B49A44867A9CB13E50C</vt:lpwstr>
  </property>
</Properties>
</file>